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0287000" cy="18288000"/>
  <p:defaultTextStyle>
    <a:defPPr>
      <a:defRPr lang="en-US"/>
    </a:defPPr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83203"/>
  </p:normalViewPr>
  <p:slideViewPr>
    <p:cSldViewPr>
      <p:cViewPr varScale="1">
        <p:scale>
          <a:sx n="71" d="100"/>
          <a:sy n="71" d="100"/>
        </p:scale>
        <p:origin x="1138" y="58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6919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6919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 안녕하세요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지금부터 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2024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학년도 학부모대상 인성교육연수를 시작하겠습니다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발표자인 저는 본교 </a:t>
            </a:r>
            <a:r>
              <a:rPr lang="EN-US" b="0" i="0" u="none" strike="noStrike" spc="-40">
                <a:solidFill>
                  <a:srgbClr val="FF0000"/>
                </a:solidFill>
                <a:latin typeface="KoPubWorld바탕체 Light"/>
                <a:ea typeface="KoPubWorld바탕체 Light"/>
                <a:cs typeface="KoPubWorld바탕체 Light"/>
              </a:rPr>
              <a:t>00</a:t>
            </a:r>
            <a:r>
              <a:rPr b="0" i="0" u="none" strike="noStrike" spc="-40">
                <a:solidFill>
                  <a:srgbClr val="FF0000"/>
                </a:solidFill>
                <a:latin typeface="KoPubWorld바탕체 Light"/>
                <a:ea typeface="KoPubWorld바탕체 Light"/>
                <a:cs typeface="KoPubWorld바탕체 Light"/>
              </a:rPr>
              <a:t>부장을 맡고 있는 </a:t>
            </a:r>
            <a:r>
              <a:rPr lang="EN-US" b="0" i="0" u="none" strike="noStrike" spc="-40">
                <a:solidFill>
                  <a:srgbClr val="FF0000"/>
                </a:solidFill>
                <a:latin typeface="KoPubWorld바탕체 Light"/>
                <a:ea typeface="KoPubWorld바탕체 Light"/>
                <a:cs typeface="KoPubWorld바탕체 Light"/>
              </a:rPr>
              <a:t>000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입니다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반갑습니다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빈칸에는 어떤 단어가 들어갈까요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 몇 분의 랜덤 대답을 들어본다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학교 예산이 있다면 정답을 맞춘 학부모님께 커피나 자녀 교육 관련 도서 등 상품 드리면 좋다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.)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정답은 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“</a:t>
            </a:r>
            <a:r>
              <a:rPr b="1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본보기</a:t>
            </a:r>
            <a:r>
              <a:rPr lang="EN-US" b="1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”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인성교육은 부모인 내가 먼저 모범이 되는 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‘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본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’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을 보이는 것입니다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가정에서 휴대폰이 아닌 자녀의 눈을 바라보며 대화하고 계신가요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휴대폰의 무분별한 사용은 인내할 줄 모르고 만족지연을 견디지</a:t>
            </a:r>
            <a:r>
              <a:rPr b="0" i="0" u="none" strike="noStrike" spc="1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못하는 태도가 습관이 되고 결국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수행적 인성인 자기 규제가 결여된 모습을 야기하게 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부모님께서 먼저 본을 보여주세요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 연계 인성교육은 우리의 밥상머리교육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가족 간의 놀이문화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슬기로운 부모의 역할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사랑으로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대화하는 과정 모두를 포함합니다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일주일에 몇 번은 온 가족이 함께 모여 식사하는 요일과 횟수를 정해서 밥상머리에서 어른들께 수저를 놓아드리고 음식 준비를 돕는 다거나 어른이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식사하시기 전에 기다리는 것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식사할 때는 예의를 지켜 휴대폰을 보지 않고대화하는 것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맛있게 잘 먹었다고 감사의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마음을 담아 인사하는 것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모든것이 작지만 아주 중요한 가족 간에 협력과 소통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배려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와 존중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기다릴 줄 아는 절제와 감사 등 인성교육의 첫 걸음입니다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산책이나 등산을 통해 가족 공동체의식을 기르고 부모와 대화하는 것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보드게임이나 메모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리게임을 통해 휴대폰이 아닌 다른 놀이 활동으로 가족 간에 친밀감을 높이는 것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학교생활에 대해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교우관계에 대해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예와 아니오가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아닌 구체적인 대화와 소통이 오고 가는 열린 질문으로 공감과 경청의 태도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로 대화하는 것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모든 것을 함께 함으로써 편안하고 따뜻함을 경험하는 것이 가정 연계 인성교육의 실천입니다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 연계 인성교육은 강조했듯이 부모님의 역할이 매우 중요합니다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때로는 부모님의 진솔한 고백이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잔소리 대신 소소한 이야기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(Small Talk)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성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性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)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의 의미와 가치에 대해 터놓고 대화하는 것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부부간의 대화가 곧 인성교육입니다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예를 들어 아이의 공부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성적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),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학교생활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진학 문제로 부부싸움을 했어요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상황을 듣고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보고 있는 아이는 자기 때문에 부모님이 싸우게 된 것에 죄책감을 느끼고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안절부절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1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짜증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걱정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불안한 마음이 생깁니다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이때 부모는 반드시 좋게 대화로 마무리하고 화해하는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모습을 보여야 아이는 갈등 상황</a:t>
            </a:r>
            <a:r>
              <a:rPr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생겨도 서로 배려하고 이해하며 화해하는 과정을 배우며 성장하게 됩니다</a:t>
            </a:r>
            <a:r>
              <a:rPr lang="EN-US"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너무 걱정하지 마세요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응답하라 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1988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에서 성동일이 연기했던 아빠의 대사를 보세요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“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잘 몰라서 그래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아빠도 태어날 때부터 아빠가 아니잖아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아빠도 아빠가 처음인데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그러니까 우리 딸이 좀 봐줘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.”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자리에 오신 학부모님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가정과 연계한 인성교육에 대해 듣고 계신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학부모님은 이미 벌써 훌륭한 학부모님이십니다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오늘 들으신 연수 내용 중에서 한 가지만 가정에 가셔서 실천하시면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바로 가정에서의 인성교육은 시작된 것입니다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한 걸음 한 걸음 실천하시면 습관화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내면화가 되어 이루어지는 것입니다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가정에서의 인성교육을 지원하기 위해 경기도교육청은 여러 가지 지원 체계를 구축하고 있습니다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부모님들이 활용할 수 있는 인성교육 자료가 탑재된 누리집으로는 경기학부모참여지원센터가 있습니다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누리집의 인성생활지도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부모역량강화를 클릭하면 도움이 될만한 동영상이 많이 탑재되어 있습니다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국가평생교육진흥원 전국학부모지원센터 학부모온누리 누리집에는 웹진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교육영상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10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분 특강이라는 코너에 여러 가지 자료와 동영상이 탑재되어 있으니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다양한 콘텐츠를 활용해 보시길 바랍니다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또한 경기도평생학습포털 부모 배움에 들어가보면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행복한 가정을 위한 소통비법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인성이 니스펙이다 와 같은 부모역량 강화를 위한 동영상 자료가 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100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여개 정도 탑재되어 있습니다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경기도평생교육학습관은 여러 가지 학부모 역량강화 프로그램을 온오프라인으로 운영하고 있으니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필요한 주제에 맞게 유용하게 활용하시길 안내드립니다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경기도 교육청 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TV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와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미리네 누리집에도 학부모를 위한 학교폭력 예방교육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</a:t>
            </a:r>
            <a:r>
              <a:rPr kumimoji="0" lang="ko-KR" altLang="en-US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 학부모를 위한 미디어 리터러시 등 인성교육 관련 동영상 자료를 활용할 수 있습니다</a:t>
            </a:r>
            <a:r>
              <a:rPr kumimoji="0" lang="en-US" altLang="ko-KR" b="0" i="0" u="none" strike="noStrike" kern="1200" cap="none" spc="0" normalizeH="0" baseline="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kumimoji="0" lang="ko-KR" altLang="en-US" b="0" i="0" u="none" strike="noStrike" kern="1200" cap="none" spc="0" normalizeH="0" baseline="0">
              <a:solidFill>
                <a:srgbClr val="000000"/>
              </a:solidFill>
              <a:latin typeface="KoPubWorld바탕체 Light"/>
              <a:ea typeface="KoPubWorld바탕체 Light"/>
              <a:cs typeface="KoPubWorld바탕체 Light"/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인성교육에 대한 구체적인 실천 방안이나 자녀교육에 대해 알고 싶은 학부모님께서는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다음 사이트에 다양한 자료가 탑재되어 있으니 참고하시고 적극적으로 활용해 보시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면 좋겠습니다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이 슬라이드는 학교 선택입니다</a:t>
            </a:r>
            <a:r>
              <a:rPr lang="EN-US"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본교의 인성교육 계획 중 학부모에게 홍보하고 싶은 내용이 있다면 넣어주세요</a:t>
            </a:r>
            <a:r>
              <a:rPr lang="EN-US"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.)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2024</a:t>
            </a:r>
            <a:r>
              <a:rPr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년 우리학교는 인성교육을 이렇게 운영하려고 합니다</a:t>
            </a:r>
            <a:r>
              <a:rPr lang="EN-US" b="0" i="0" u="none" strike="noStrike">
                <a:solidFill>
                  <a:srgbClr val="80808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마지막으로 여쭤보겠습니다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인생에서 성공하려면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가장 중요한 스펙이 무엇일까요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인성이 니 스펙 인성 리스팩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기억하세요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아직도 가정에서 인성교육이 어렵게 느껴지실까요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오늘 돌아가셔서 먼저 반갑게 아이를 안아주시고 눈 맞추며 열린 질문으로 대화하시고 칭찬해 주시면 되겠습니다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오늘 연수 순서는 인성교육의 필요성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경기도교육청 인성교육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이어서 가정에서의 인성교육 실천입니다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spc="-3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지금까지 경청해 주셔서 감사합니다</a:t>
            </a:r>
            <a:r>
              <a:rPr lang="EN-US" b="0" i="0" u="none" strike="noStrike" spc="-3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여러분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왜 인성교육이 필요할까요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물론 교과교육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진로 교육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코딩교육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논술교육 모두 중요합니다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하지만 삶의 태도가 되는 인성교육의 중요성은 아무리 강조해도 지나치지 않습니다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인공지능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(AI),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빅데이터 등 기술의 발전에 따라 인간만이 가질 수 있는 고유 역량으로서 </a:t>
            </a:r>
            <a:r>
              <a:rPr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 함양이 필수적인 시대가 되었습니다</a:t>
            </a:r>
            <a:r>
              <a:rPr lang="EN-US"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사람과 사람</a:t>
            </a:r>
            <a:r>
              <a:rPr lang="EN-US"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사람과 정보 등 서로의 연결성이 커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지고 정보량이 급증하는 미래 사회에서는 타인을 존중하고 배려하며 함께 소통하며 협력하는 능력이 더욱 중요해집니다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나 자신의 행복한 삶뿐만 아니라 타인과 더불어 행복하게 살아가려면 우리는 바른 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‘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’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을 갖추어야 하기 때문입니다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&lt;</a:t>
            </a:r>
            <a:r>
              <a:rPr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교사 학부모 정책 모니터단 설문조사</a:t>
            </a:r>
            <a:r>
              <a:rPr lang="EN-US"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&gt; </a:t>
            </a:r>
            <a:r>
              <a:rPr b="0" i="0" u="none" strike="noStrike" spc="-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결과에서도 볼 수 있듯이 미래 사회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에서 인성교육 강화에 대해 사회적 요구가 커지고 있습니다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지금 경기도 모든 학교가 교육을 통해 기르고자 하는 미래인재는 인성과 역량을 갖춘 사람입니다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이것을 좀 더 구체적으로 말해볼까요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인성이란 개인의 도덕적 선을 바탕으로 타인을 존중하고 배려하며 함께 협력하고 책임지는 공동체성에 기반한 것입니다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혼자서만 잘하는 것이 아니라 짝과 함께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혹은 모둠으로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혹은 분단으로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혹은 학급으로 어떤 프로젝트를 함께 할 때 서로 소통하고 협력해서 해내는 것입니다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역량이란 불확실한 미래에 학생들이 자기주도적으로 사고하고 행동하며 지식과 실천의 통합을 해내는 힘입니다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인성교육을 세 가지 측면으로 살펴보겠습니다</a:t>
            </a:r>
            <a:r>
              <a:rPr lang="EN-US"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3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자율의 측면에서 살펴본다면 과연 내가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누구이고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무엇을 잘하고 좋아하는 지 등 자기 인식을 통한 주도적인 인성교육이 필요합니다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균형의 측면에서 살펴본다면 나만의 행복을 추구하는 것이 아니라 우리 모두의 행복까지 균형을 이루는 인성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교육이 필요합니다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미래의 측면에서 살펴본다면 누구도 예측할 수 없는 미래의 변화</a:t>
            </a: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와 환경에 대해 유연하게 대응하는 인성교육이 필요합니다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인성교육하면 여기 계신 대부분의 학부모님께서는 효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예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충과 같은 가치 덕목의 인성교육을 떠올리실텐데요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경기도교육에서는 미래인재가 꼭 갖추어야 할 인성을 크게 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4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가지 범주로 나누었습니다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예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효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정직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감사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정의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지혜를 포함하는 도덕적 인성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존중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배려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협력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책임을 키워드로 공동체의식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소통능력 등을 포함하는 공동체적 인성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자기규제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낙관주의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회복탄력성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인내와 끈기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용기를 포함하는 수행적 인성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!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메타인지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창의성과 신중함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비판적사고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호기심을 포함하는 지적 인성입니다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인성을 지식으로서의 도덕적 가치 덕목으로 한정하지 않고 직접 알아가고 더불어 실천하고 경험하는 교육을 통해 갖추어야 할 역량으로 범주화한 것입니다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kumimoji="0" lang="en-US" altLang="ko-KR" b="0" i="0" u="none" strike="noStrike" kern="1200" cap="none" spc="0" normalizeH="0" baseline="0">
              <a:solidFill>
                <a:srgbClr val="000000"/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2024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경기인성교육 추진 과제를 살펴보겠습니다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marL="533400" lvl="0" indent="-2032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1.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 친화적 학교문화 조성입니다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존중과 배려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협력과 책임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참여와 소통의 학교 문화를 만들어 나가고자 합니다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marL="546100" lvl="0" indent="-2032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2. </a:t>
            </a:r>
            <a:r>
              <a:rPr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기본 인성 함양 교육과정 운영입니다</a:t>
            </a:r>
            <a:r>
              <a:rPr lang="EN-US"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인성교육을 교육과정에 반영하여 모든 교육 활동 속에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서 실시한다는 것을 의미합니다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marL="558800" lvl="0" indent="-2159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3. </a:t>
            </a:r>
            <a:r>
              <a:rPr b="0" i="0" u="none" strike="noStrike" spc="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가정 연계 인성교육 강화입니다</a:t>
            </a:r>
            <a:r>
              <a:rPr lang="EN-US" b="0" i="0" u="none" strike="noStrike" spc="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인성교육은 학교에서 교사가 수업과 생활지도를 통해서 혼자서 교육할 수 있는 것이 아닙니다</a:t>
            </a:r>
            <a:r>
              <a:rPr lang="EN-US"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인성교육은 반드시 가정과 연계되어야 합니다</a:t>
            </a:r>
            <a:r>
              <a:rPr lang="EN-US"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그래야만 학생들이 삶의 경험과 실천</a:t>
            </a:r>
            <a:r>
              <a:rPr lang="EN-US"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맥락 속에서 바른 인성을 갖추고 성장할 수 있습니다</a:t>
            </a:r>
            <a:r>
              <a:rPr lang="EN-US" b="0" i="0" u="none" strike="noStrike" spc="-8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이 연수도 그런 의미에서 진행하게 되었습니다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marL="558800" lvl="0" indent="-2159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4. </a:t>
            </a:r>
            <a:r>
              <a:rPr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 지원 체계 구축입니다</a:t>
            </a:r>
            <a:r>
              <a:rPr lang="EN-US"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r>
              <a:rPr b="0" i="0" u="none" strike="noStrike" spc="5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인성교육이 효율적으로 운영되도록 경기도 교육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청이 체계적으로 지원해 나가고 있음을 의미합니다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marL="558800" lvl="0" indent="-2159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endParaRPr lang="EN-US" b="0" i="0" u="none" strike="noStrike">
              <a:solidFill>
                <a:srgbClr val="000000"/>
              </a:solidFill>
              <a:latin typeface="KoPubWorld바탕체 Light"/>
              <a:ea typeface="KoPubWorld바탕체 Light"/>
              <a:cs typeface="KoPubWorld바탕체 Light"/>
            </a:endParaRPr>
          </a:p>
          <a:p>
            <a:pPr marL="558800" lvl="0" indent="1270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b="0" i="0" u="none" strike="noStrike" spc="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그렇다면 가정에서 실천할 수 있는 인성교육에 대해 구체적으로 살펴보겠습니다</a:t>
            </a:r>
            <a:r>
              <a:rPr lang="EN-US" b="0" i="0" u="none" strike="noStrike" spc="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  <a:endParaRPr kumimoji="0" lang="en-US" altLang="ko-KR" b="0" i="0" u="none" strike="noStrike" kern="1200" cap="none" spc="0" normalizeH="0" baseline="0">
              <a:solidFill>
                <a:srgbClr val="000000"/>
              </a:solidFill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학생들은 가장 큰 안정감을 느끼는 가정과 소속감을 느끼는 학교에서 상호 신뢰를 </a:t>
            </a:r>
            <a:r>
              <a:rPr b="0" i="0" u="none" strike="noStrike" spc="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바탕으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로 공감하고 경청하는 태도를 기를 수 있고 즐거운 가운데 사랑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감사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)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의 마음을 표현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하는 것을 배우게 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밖에서 지치고 상처받은 학생들이 돌아와서 쉴 수 있는 곳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, 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나를 사랑해 주고 지지해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주고 지원해 주는 부모님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가족들이</a:t>
            </a:r>
            <a:r>
              <a:rPr lang="EN-US"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) </a:t>
            </a:r>
            <a:r>
              <a:rPr b="0" i="0" u="none" strike="noStrike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있는 가정은 학생들에게 변함없는 안전기지로서 안정감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을 줍니다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한번 우리 모습을 들여다 볼까요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* 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원본 영상 길이 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4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분 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23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초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, 1.25 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배속 영상 재생 설정 권장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(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화면 클릭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-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영상 우측 하단 점 세 개 표시 모양 클릭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-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재생속도 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1.25 </a:t>
            </a:r>
            <a:r>
              <a:rPr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설정</a:t>
            </a:r>
            <a:r>
              <a:rPr lang="EN-US" b="0" i="0" u="none" strike="noStrike" spc="-20">
                <a:solidFill>
                  <a:srgbClr val="A6A6A6"/>
                </a:solidFill>
                <a:latin typeface="KoPubWorld바탕체 Light"/>
                <a:ea typeface="KoPubWorld바탕체 Light"/>
                <a:cs typeface="KoPubWorld바탕체 Light"/>
              </a:rPr>
              <a:t>)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학부모님께서는 </a:t>
            </a:r>
            <a:r>
              <a:rPr b="0" i="0" u="none" strike="noStrike" spc="-20">
                <a:solidFill>
                  <a:srgbClr val="FF0000"/>
                </a:solidFill>
                <a:latin typeface="KoPubWorld바탕체 Light"/>
                <a:ea typeface="KoPubWorld바탕체 Light"/>
                <a:cs typeface="KoPubWorld바탕체 Light"/>
              </a:rPr>
              <a:t>사랑하는 자녀와</a:t>
            </a: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어떻게 소통하고 계신가요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?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지금 보고 계신 화면은 어버이날을 맞이해 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학교에서 자녀가 아버지께 문자를 보내고 아버지에게 받은 문자 내용입니다</a:t>
            </a:r>
            <a:r>
              <a:rPr lang="EN-US" b="0" i="0" u="none" strike="noStrike" spc="-4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</a:p>
          <a:p>
            <a:pPr lvl="0" indent="1270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돌아보는 시간이 되셨을 거라고 생각합니다</a:t>
            </a:r>
            <a:r>
              <a:rPr lang="EN-US" b="0" i="0" u="none" strike="noStrike" spc="-20">
                <a:solidFill>
                  <a:srgbClr val="000000"/>
                </a:solidFill>
                <a:latin typeface="KoPubWorld바탕체 Light"/>
                <a:ea typeface="KoPubWorld바탕체 Light"/>
                <a:cs typeface="KoPubWorld바탕체 Light"/>
              </a:rPr>
              <a:t>.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0"/>
            <a:ext cx="1220191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76116CE-C4A3-4A05-B2D7-7C2E9A889C0F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393E5F-521B-4CAD-9D3A-AE923D912DCE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  <p:pic>
        <p:nvPicPr>
          <p:cNvPr id="5" name="그림 9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24" y="15499"/>
            <a:ext cx="12180239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6" y="182033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457200" indent="0">
              <a:buNone/>
              <a:defRPr sz="800"/>
            </a:lvl2pPr>
            <a:lvl3pPr marL="914400" indent="0">
              <a:buNone/>
              <a:defRPr sz="666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  <a:lvl6pPr marL="2286000" indent="0">
              <a:buNone/>
              <a:defRPr sz="600"/>
            </a:lvl6pPr>
            <a:lvl7pPr marL="2743200" indent="0">
              <a:buNone/>
              <a:defRPr sz="600"/>
            </a:lvl7pPr>
            <a:lvl8pPr marL="3200400" indent="0">
              <a:buNone/>
              <a:defRPr sz="600"/>
            </a:lvl8pPr>
            <a:lvl9pPr marL="3657600" indent="0">
              <a:buNone/>
              <a:defRPr sz="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76116CE-C4A3-4A05-B2D7-7C2E9A889C0F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393E5F-521B-4CAD-9D3A-AE923D912DCE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8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8" y="408516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457200" indent="0">
              <a:buNone/>
              <a:defRPr sz="1866"/>
            </a:lvl2pPr>
            <a:lvl3pPr marL="914400" indent="0">
              <a:buNone/>
              <a:defRPr sz="1600"/>
            </a:lvl3pPr>
            <a:lvl4pPr marL="1371600" indent="0">
              <a:buNone/>
              <a:defRPr sz="1333"/>
            </a:lvl4pPr>
            <a:lvl5pPr marL="1828800" indent="0">
              <a:buNone/>
              <a:defRPr sz="1333"/>
            </a:lvl5pPr>
            <a:lvl6pPr marL="2286000" indent="0">
              <a:buNone/>
              <a:defRPr sz="1333"/>
            </a:lvl6pPr>
            <a:lvl7pPr marL="2743200" indent="0">
              <a:buNone/>
              <a:defRPr sz="1333"/>
            </a:lvl7pPr>
            <a:lvl8pPr marL="3200400" indent="0">
              <a:buNone/>
              <a:defRPr sz="1333"/>
            </a:lvl8pPr>
            <a:lvl9pPr marL="3657600" indent="0">
              <a:buNone/>
              <a:defRPr sz="1333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8" y="3578225"/>
            <a:ext cx="3657600" cy="536574"/>
          </a:xfrm>
        </p:spPr>
        <p:txBody>
          <a:bodyPr/>
          <a:lstStyle>
            <a:lvl1pPr marL="0" indent="0">
              <a:buNone/>
              <a:defRPr sz="933"/>
            </a:lvl1pPr>
            <a:lvl2pPr marL="457200" indent="0">
              <a:buNone/>
              <a:defRPr sz="800"/>
            </a:lvl2pPr>
            <a:lvl3pPr marL="914400" indent="0">
              <a:buNone/>
              <a:defRPr sz="666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  <a:lvl6pPr marL="2286000" indent="0">
              <a:buNone/>
              <a:defRPr sz="600"/>
            </a:lvl6pPr>
            <a:lvl7pPr marL="2743200" indent="0">
              <a:buNone/>
              <a:defRPr sz="600"/>
            </a:lvl7pPr>
            <a:lvl8pPr marL="3200400" indent="0">
              <a:buNone/>
              <a:defRPr sz="600"/>
            </a:lvl8pPr>
            <a:lvl9pPr marL="3657600" indent="0">
              <a:buNone/>
              <a:defRPr sz="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76116CE-C4A3-4A05-B2D7-7C2E9A889C0F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393E5F-521B-4CAD-9D3A-AE923D912DCE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76116CE-C4A3-4A05-B2D7-7C2E9A889C0F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393E5F-521B-4CAD-9D3A-AE923D912DCE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76116CE-C4A3-4A05-B2D7-7C2E9A889C0F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393E5F-521B-4CAD-9D3A-AE923D912DCE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표" type="tbl" preserve="1">
  <p:cSld name="1_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2024-04-21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18272"/>
            <a:ext cx="12192000" cy="682145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13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7071" y="15499"/>
            <a:ext cx="12196230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76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9912" y="15499"/>
            <a:ext cx="12201912" cy="68270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8166F1F-CE9B-4651-A6AA-CD717754106B}" type="datetime1">
              <a:rPr lang="en-US"/>
              <a:pPr lvl="0"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�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gef.go.kr/kps/pec/kps_pec_s001p.do?mid=mda777&amp;bbtSn=706175&amp;div1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.news.naver.com/entertain/article/144/0000393098,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eek.kr/member/rl/courseInfo/onCourseCsInfo.do?menuId=&amp;menuStep=&amp;pMenuId=PTOP&amp;courseSeq=4593&amp;courseCsSeq=1&amp;courseCateCode=G520&amp;eduTypeCode=&amp;stuSeq=" TargetMode="External"/><Relationship Id="rId7" Type="http://schemas.openxmlformats.org/officeDocument/2006/relationships/hyperlink" Target="https://www.youtube.com/watch?v=EAU2RH40at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ogef.go.kr/kps/pec/kps_pec_s001.do?mid=mda777&amp;cd=kps&amp;etc3=M" TargetMode="External"/><Relationship Id="rId5" Type="http://schemas.openxmlformats.org/officeDocument/2006/relationships/hyperlink" Target="https://www.youtube.com/@GoeEduNews/search?query=%EC%9D%B8%EC%84%B1" TargetMode="External"/><Relationship Id="rId4" Type="http://schemas.openxmlformats.org/officeDocument/2006/relationships/hyperlink" Target="https://home.ebs.co.kr/ebsnews/menu1/newsAllList?newsFldDetlCd=CORNER_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가로 글상자 1004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zh-CN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인성교육의 장(場)</a:t>
            </a:r>
          </a:p>
        </p:txBody>
      </p:sp>
      <p:grpSp>
        <p:nvGrpSpPr>
          <p:cNvPr id="1012" name="그룹 1011"/>
          <p:cNvGrpSpPr/>
          <p:nvPr/>
        </p:nvGrpSpPr>
        <p:grpSpPr>
          <a:xfrm>
            <a:off x="609600" y="1594100"/>
            <a:ext cx="11012100" cy="4806700"/>
            <a:chOff x="609600" y="1594100"/>
            <a:chExt cx="11012100" cy="4806700"/>
          </a:xfrm>
        </p:grpSpPr>
        <p:pic>
          <p:nvPicPr>
            <p:cNvPr id="1004" name="그림 100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09600" y="1594100"/>
              <a:ext cx="11012100" cy="4806700"/>
            </a:xfrm>
            <a:prstGeom prst="rect">
              <a:avLst/>
            </a:prstGeom>
          </p:spPr>
        </p:pic>
        <p:sp>
          <p:nvSpPr>
            <p:cNvPr id="1006" name="가로 글상자 1005"/>
            <p:cNvSpPr txBox="1"/>
            <p:nvPr/>
          </p:nvSpPr>
          <p:spPr>
            <a:xfrm>
              <a:off x="1009650" y="3810000"/>
              <a:ext cx="1752600" cy="664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안정감</a:t>
              </a:r>
            </a:p>
          </p:txBody>
        </p:sp>
        <p:sp>
          <p:nvSpPr>
            <p:cNvPr id="1007" name="가로 글상자 1006"/>
            <p:cNvSpPr txBox="1"/>
            <p:nvPr/>
          </p:nvSpPr>
          <p:spPr>
            <a:xfrm>
              <a:off x="2943225" y="4857750"/>
              <a:ext cx="2286000" cy="664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신뢰</a:t>
              </a:r>
            </a:p>
          </p:txBody>
        </p:sp>
        <p:sp>
          <p:nvSpPr>
            <p:cNvPr id="1008" name="가로 글상자 1007"/>
            <p:cNvSpPr txBox="1"/>
            <p:nvPr/>
          </p:nvSpPr>
          <p:spPr>
            <a:xfrm>
              <a:off x="4676775" y="2764155"/>
              <a:ext cx="1676399" cy="672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즐거움</a:t>
              </a:r>
            </a:p>
          </p:txBody>
        </p:sp>
        <p:sp>
          <p:nvSpPr>
            <p:cNvPr id="1009" name="가로 글상자 1008"/>
            <p:cNvSpPr txBox="1"/>
            <p:nvPr/>
          </p:nvSpPr>
          <p:spPr>
            <a:xfrm>
              <a:off x="5943600" y="4316730"/>
              <a:ext cx="1676400" cy="1245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공감</a:t>
              </a:r>
            </a:p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경청</a:t>
              </a:r>
            </a:p>
          </p:txBody>
        </p:sp>
        <p:sp>
          <p:nvSpPr>
            <p:cNvPr id="1010" name="가로 글상자 1009"/>
            <p:cNvSpPr txBox="1"/>
            <p:nvPr/>
          </p:nvSpPr>
          <p:spPr>
            <a:xfrm>
              <a:off x="7477125" y="2756535"/>
              <a:ext cx="2362200" cy="672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사랑</a:t>
              </a:r>
            </a:p>
          </p:txBody>
        </p:sp>
        <p:sp>
          <p:nvSpPr>
            <p:cNvPr id="1011" name="가로 글상자 1010"/>
            <p:cNvSpPr txBox="1"/>
            <p:nvPr/>
          </p:nvSpPr>
          <p:spPr>
            <a:xfrm>
              <a:off x="9448800" y="4648200"/>
              <a:ext cx="1676399" cy="672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표현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타원 1006"/>
          <p:cNvSpPr/>
          <p:nvPr/>
        </p:nvSpPr>
        <p:spPr>
          <a:xfrm>
            <a:off x="4857750" y="533400"/>
            <a:ext cx="609600" cy="609600"/>
          </a:xfrm>
          <a:prstGeom prst="ellipse">
            <a:avLst/>
          </a:prstGeom>
          <a:solidFill>
            <a:srgbClr val="33827D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grpSp>
        <p:nvGrpSpPr>
          <p:cNvPr id="1004" name="그룹 1003"/>
          <p:cNvGrpSpPr/>
          <p:nvPr/>
        </p:nvGrpSpPr>
        <p:grpSpPr>
          <a:xfrm>
            <a:off x="682540" y="1828800"/>
            <a:ext cx="10825397" cy="4495800"/>
            <a:chOff x="1023810" y="3813689"/>
            <a:chExt cx="16238095" cy="5047619"/>
          </a:xfrm>
        </p:grpSpPr>
        <p:pic>
          <p:nvPicPr>
            <p:cNvPr id="1005" name="Object 8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23810" y="3813689"/>
              <a:ext cx="16238095" cy="5047619"/>
            </a:xfrm>
            <a:prstGeom prst="rect">
              <a:avLst/>
            </a:prstGeom>
          </p:spPr>
        </p:pic>
      </p:grpSp>
      <p:grpSp>
        <p:nvGrpSpPr>
          <p:cNvPr id="1010" name="그룹 1009"/>
          <p:cNvGrpSpPr/>
          <p:nvPr/>
        </p:nvGrpSpPr>
        <p:grpSpPr>
          <a:xfrm>
            <a:off x="1257300" y="475613"/>
            <a:ext cx="9029700" cy="703582"/>
            <a:chOff x="1257300" y="475613"/>
            <a:chExt cx="9029700" cy="703582"/>
          </a:xfrm>
        </p:grpSpPr>
        <p:sp>
          <p:nvSpPr>
            <p:cNvPr id="1006" name="가로 글상자 1005"/>
            <p:cNvSpPr txBox="1"/>
            <p:nvPr/>
          </p:nvSpPr>
          <p:spPr>
            <a:xfrm>
              <a:off x="1257300" y="513713"/>
              <a:ext cx="3467100" cy="66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부모</a:t>
              </a:r>
            </a:p>
          </p:txBody>
        </p:sp>
        <p:sp>
          <p:nvSpPr>
            <p:cNvPr id="1008" name="가로 글상자 1007"/>
            <p:cNvSpPr txBox="1"/>
            <p:nvPr/>
          </p:nvSpPr>
          <p:spPr>
            <a:xfrm>
              <a:off x="5486400" y="513713"/>
              <a:ext cx="4800600" cy="66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야기 영상 시청</a:t>
              </a:r>
            </a:p>
          </p:txBody>
        </p:sp>
        <p:sp>
          <p:nvSpPr>
            <p:cNvPr id="1009" name="가로 글상자 1008"/>
            <p:cNvSpPr txBox="1"/>
            <p:nvPr/>
          </p:nvSpPr>
          <p:spPr>
            <a:xfrm>
              <a:off x="4819650" y="475613"/>
              <a:ext cx="723900" cy="66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38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가로 글상자 1004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어떻게 소통하고 계신가요?</a:t>
            </a:r>
          </a:p>
        </p:txBody>
      </p:sp>
      <p:pic>
        <p:nvPicPr>
          <p:cNvPr id="1011" name="그림 1010"/>
          <p:cNvPicPr>
            <a:picLocks noChangeAspect="1"/>
          </p:cNvPicPr>
          <p:nvPr/>
        </p:nvPicPr>
        <p:blipFill rotWithShape="1">
          <a:blip r:embed="rId3">
            <a:lum bright="10000"/>
            <a:extLst>
              <a:ext uri="783A4284-B454-46f5-B8C8-42B5039CE256">
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<hd:imgLayer xmlns:hd="http://schemas.haansoft.com/office/drawingml/8.0" r:embed="rId4">
                    <hd:imgEffect xmlns:hd="http://schemas.haansoft.com/office/drawingml/8.0">
                      <hd:artEffectSharpenSoften amount="-15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457200" y="1600200"/>
            <a:ext cx="5014912" cy="4860607"/>
          </a:xfrm>
          <a:prstGeom prst="rect">
            <a:avLst/>
          </a:prstGeom>
          <a:ln>
            <a:noFill/>
          </a:ln>
          <a:effectLst>
            <a:glow rad="190500">
              <a:srgbClr val="D9D9D9">
                <a:alpha val="49800"/>
              </a:srgbClr>
            </a:glow>
            <a:softEdge rad="12700"/>
          </a:effectLst>
        </p:spPr>
      </p:pic>
      <p:sp>
        <p:nvSpPr>
          <p:cNvPr id="1012" name="직사각형 1011"/>
          <p:cNvSpPr/>
          <p:nvPr/>
        </p:nvSpPr>
        <p:spPr>
          <a:xfrm>
            <a:off x="5715000" y="1600200"/>
            <a:ext cx="6096000" cy="4860607"/>
          </a:xfrm>
          <a:prstGeom prst="rect">
            <a:avLst/>
          </a:prstGeom>
          <a:solidFill>
            <a:srgbClr val="CDF2E4">
              <a:alpha val="50000"/>
            </a:srgbClr>
          </a:solidFill>
          <a:ln w="1270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/>
          <a:lstStyle/>
          <a:p>
            <a:pPr lvl="0" algn="just">
              <a:lnSpc>
                <a:spcPct val="140000"/>
              </a:lnSpc>
              <a:buNone/>
              <a:defRPr/>
            </a:pPr>
            <a:r>
              <a:rPr kumimoji="0" lang="ko-KR" altLang="en-US" sz="3100" i="0" u="none" strike="noStrike" kern="1200" cap="none" spc="0" normalizeH="0" baseline="0">
                <a:solidFill>
                  <a:srgbClr val="303030"/>
                </a:solidFill>
                <a:latin typeface="ONE 모바일고딕 Title"/>
                <a:ea typeface="ONE 모바일고딕 Title"/>
              </a:rPr>
              <a:t>  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딸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: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“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아빠 어제 당직하느라 </a:t>
            </a:r>
          </a:p>
          <a:p>
            <a:pPr lvl="0" algn="just">
              <a:lnSpc>
                <a:spcPct val="140000"/>
              </a:lnSpc>
              <a:buNone/>
              <a:defRPr/>
            </a:pP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         고생했고 고맙고 사랑해요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.”</a:t>
            </a:r>
          </a:p>
          <a:p>
            <a:pPr lvl="0" algn="just">
              <a:lnSpc>
                <a:spcPct val="140000"/>
              </a:lnSpc>
              <a:buNone/>
              <a:defRPr/>
            </a:pPr>
            <a:endParaRPr lang="en-US" altLang="ko-KR" sz="3100">
              <a:solidFill>
                <a:srgbClr val="303030"/>
              </a:solidFill>
              <a:latin typeface="ONE 모바일고딕 Title"/>
              <a:ea typeface="ONE 모바일고딕 Title"/>
            </a:endParaRPr>
          </a:p>
          <a:p>
            <a:pPr lvl="0" algn="just">
              <a:lnSpc>
                <a:spcPct val="140000"/>
              </a:lnSpc>
              <a:buNone/>
              <a:defRPr/>
            </a:pP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아빠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: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“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봄에 산에 들에만 꽃이 </a:t>
            </a:r>
          </a:p>
          <a:p>
            <a:pPr lvl="0" algn="just">
              <a:lnSpc>
                <a:spcPct val="140000"/>
              </a:lnSpc>
              <a:buNone/>
              <a:defRPr/>
            </a:pP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           피는 줄 알았더니 우리 딸이 </a:t>
            </a:r>
          </a:p>
          <a:p>
            <a:pPr lvl="0" algn="just">
              <a:lnSpc>
                <a:spcPct val="140000"/>
              </a:lnSpc>
              <a:buNone/>
              <a:defRPr/>
            </a:pP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           아빠 마음에 꽃을 피워주네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.</a:t>
            </a: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</a:t>
            </a:r>
          </a:p>
          <a:p>
            <a:pPr lvl="0" algn="just">
              <a:lnSpc>
                <a:spcPct val="140000"/>
              </a:lnSpc>
              <a:buNone/>
              <a:defRPr/>
            </a:pPr>
            <a:r>
              <a:rPr lang="ko-KR" altLang="en-US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            사랑해 무엇보다 더</a:t>
            </a:r>
            <a:r>
              <a:rPr lang="en-US" altLang="ko-KR" sz="3100">
                <a:solidFill>
                  <a:srgbClr val="303030"/>
                </a:solidFill>
                <a:latin typeface="ONE 모바일고딕 Title"/>
                <a:ea typeface="ONE 모바일고딕 Title"/>
              </a:rP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최고의 교육</a:t>
            </a:r>
          </a:p>
        </p:txBody>
      </p:sp>
      <p:sp>
        <p:nvSpPr>
          <p:cNvPr id="1011" name="직사각형 1010"/>
          <p:cNvSpPr/>
          <p:nvPr/>
        </p:nvSpPr>
        <p:spPr>
          <a:xfrm>
            <a:off x="838200" y="1828800"/>
            <a:ext cx="10515600" cy="3048000"/>
          </a:xfrm>
          <a:prstGeom prst="rect">
            <a:avLst/>
          </a:prstGeom>
          <a:solidFill>
            <a:srgbClr val="CDF2E4">
              <a:alpha val="49800"/>
            </a:srgbClr>
          </a:solidFill>
          <a:ln w="1270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/>
          <a:lstStyle/>
          <a:p>
            <a:pPr lvl="0" algn="ctr" latinLnBrk="1">
              <a:lnSpc>
                <a:spcPct val="200000"/>
              </a:lnSpc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303030"/>
                </a:solidFill>
                <a:latin typeface="ONE 모바일고딕 Title"/>
                <a:ea typeface="ONE 모바일고딕 Title"/>
              </a:rPr>
              <a:t>   </a:t>
            </a:r>
            <a:r>
              <a:rPr lang="ko-KR" altLang="en-US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부모가 자녀에게 해줄 수 있는 최고의 교육은</a:t>
            </a:r>
          </a:p>
          <a:p>
            <a:pPr lvl="0" algn="ctr" latinLnBrk="1">
              <a:lnSpc>
                <a:spcPct val="200000"/>
              </a:lnSpc>
              <a:buNone/>
              <a:defRPr/>
            </a:pPr>
            <a:r>
              <a:rPr lang="ko-KR" altLang="en-US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첫번째도 [</a:t>
            </a:r>
            <a:r>
              <a:rPr lang="en-US" altLang="ko-KR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      </a:t>
            </a:r>
            <a:r>
              <a:rPr lang="ko-KR" altLang="en-US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]요, 두번째도 [</a:t>
            </a:r>
            <a:r>
              <a:rPr lang="en-US" altLang="ko-KR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      </a:t>
            </a:r>
            <a:r>
              <a:rPr lang="ko-KR" altLang="en-US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]요, 세번째도 [</a:t>
            </a:r>
            <a:r>
              <a:rPr lang="en-US" altLang="ko-KR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      </a:t>
            </a:r>
            <a:r>
              <a:rPr lang="ko-KR" altLang="en-US" sz="3000" spc="-100">
                <a:solidFill>
                  <a:srgbClr val="595959"/>
                </a:solidFill>
                <a:latin typeface="ONE 모바일고딕 Title"/>
                <a:ea typeface="ONE 모바일고딕 Title"/>
              </a:rPr>
              <a:t> ]입니다.</a:t>
            </a:r>
          </a:p>
          <a:p>
            <a:pPr lvl="0" algn="ctr" latinLnBrk="1">
              <a:buNone/>
              <a:defRPr/>
            </a:pPr>
            <a:endParaRPr lang="en-US" altLang="ko-KR" sz="3000" baseline="0">
              <a:solidFill>
                <a:schemeClr val="dk1"/>
              </a:solidFill>
              <a:latin typeface="KoPubWorld돋움체 Light"/>
              <a:ea typeface="KoPubWorld돋움체 Light"/>
            </a:endParaRPr>
          </a:p>
          <a:p>
            <a:pPr lvl="0" algn="ctr" latinLnBrk="1">
              <a:buNone/>
              <a:defRPr/>
            </a:pPr>
            <a:r>
              <a:rPr lang="en-US" altLang="ko-KR" sz="2000" baseline="0">
                <a:solidFill>
                  <a:schemeClr val="dk1"/>
                </a:solidFill>
                <a:latin typeface="KoPubWorld돋움체 Light"/>
                <a:ea typeface="KoPubWorld돋움체 Light"/>
              </a:rPr>
              <a:t>- Albert Schweitzer -</a:t>
            </a:r>
            <a:endParaRPr kumimoji="0" lang="en-US" altLang="ko-KR" sz="2000" b="0" i="0" u="none" strike="noStrike" kern="1200" cap="none" spc="0" normalizeH="0" baseline="0">
              <a:solidFill>
                <a:srgbClr val="303030"/>
              </a:solidFill>
              <a:latin typeface="ONE 모바일고딕 Title"/>
              <a:ea typeface="ONE 모바일고딕 Title"/>
            </a:endParaRPr>
          </a:p>
        </p:txBody>
      </p:sp>
      <p:sp>
        <p:nvSpPr>
          <p:cNvPr id="1012" name="직사각형 1011"/>
          <p:cNvSpPr/>
          <p:nvPr/>
        </p:nvSpPr>
        <p:spPr>
          <a:xfrm>
            <a:off x="838200" y="5181600"/>
            <a:ext cx="10515600" cy="1143000"/>
          </a:xfrm>
          <a:prstGeom prst="rect">
            <a:avLst/>
          </a:prstGeom>
          <a:solidFill>
            <a:srgbClr val="2FA599"/>
          </a:solidFill>
          <a:ln w="1270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/>
          <a:lstStyle/>
          <a:p>
            <a:pPr marL="0" lvl="0" indent="0" algn="ctr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5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본보기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" grpId="0" animBg="1"/>
      <p:bldP spid="10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가로 글상자 1157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가정 </a:t>
            </a: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연계 인성교육</a:t>
            </a:r>
          </a:p>
        </p:txBody>
      </p:sp>
      <p:grpSp>
        <p:nvGrpSpPr>
          <p:cNvPr id="1248" name="그룹 1001"/>
          <p:cNvGrpSpPr/>
          <p:nvPr/>
        </p:nvGrpSpPr>
        <p:grpSpPr>
          <a:xfrm>
            <a:off x="304800" y="1447800"/>
            <a:ext cx="11582400" cy="5148643"/>
            <a:chOff x="952381" y="1038277"/>
            <a:chExt cx="16380952" cy="7700406"/>
          </a:xfrm>
        </p:grpSpPr>
        <p:grpSp>
          <p:nvGrpSpPr>
            <p:cNvPr id="1249" name="그룹 1002"/>
            <p:cNvGrpSpPr/>
            <p:nvPr/>
          </p:nvGrpSpPr>
          <p:grpSpPr>
            <a:xfrm>
              <a:off x="5583387" y="1463498"/>
              <a:ext cx="7944733" cy="7931171"/>
              <a:chOff x="5583387" y="1463498"/>
              <a:chExt cx="7944734" cy="7931171"/>
            </a:xfrm>
          </p:grpSpPr>
          <p:pic>
            <p:nvPicPr>
              <p:cNvPr id="1250" name="Object 3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 rot="8220000">
                <a:off x="5583387" y="1463498"/>
                <a:ext cx="7944734" cy="7931171"/>
              </a:xfrm>
              <a:prstGeom prst="rect">
                <a:avLst/>
              </a:prstGeom>
            </p:spPr>
          </p:pic>
          <p:pic>
            <p:nvPicPr>
              <p:cNvPr id="1251" name="Object 4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8220000">
                <a:off x="7008752" y="2885472"/>
                <a:ext cx="3972367" cy="3965585"/>
              </a:xfrm>
              <a:prstGeom prst="rect">
                <a:avLst/>
              </a:prstGeom>
            </p:spPr>
          </p:pic>
        </p:grpSp>
        <p:grpSp>
          <p:nvGrpSpPr>
            <p:cNvPr id="1252" name="그룹 1003"/>
            <p:cNvGrpSpPr/>
            <p:nvPr/>
          </p:nvGrpSpPr>
          <p:grpSpPr>
            <a:xfrm>
              <a:off x="5874659" y="1941492"/>
              <a:ext cx="6687542" cy="6252250"/>
              <a:chOff x="5874660" y="1941492"/>
              <a:chExt cx="6687542" cy="6252250"/>
            </a:xfrm>
          </p:grpSpPr>
          <p:pic>
            <p:nvPicPr>
              <p:cNvPr id="1253" name="Object 7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10800000">
                <a:off x="5874660" y="1941492"/>
                <a:ext cx="6687542" cy="6252250"/>
              </a:xfrm>
              <a:prstGeom prst="rect">
                <a:avLst/>
              </a:prstGeom>
            </p:spPr>
          </p:pic>
          <p:pic>
            <p:nvPicPr>
              <p:cNvPr id="1254" name="Object 8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10800000">
                <a:off x="7342499" y="3300508"/>
                <a:ext cx="3343771" cy="3126125"/>
              </a:xfrm>
              <a:prstGeom prst="rect">
                <a:avLst/>
              </a:prstGeom>
            </p:spPr>
          </p:pic>
        </p:grpSp>
        <p:grpSp>
          <p:nvGrpSpPr>
            <p:cNvPr id="1255" name="그룹 1004"/>
            <p:cNvGrpSpPr/>
            <p:nvPr/>
          </p:nvGrpSpPr>
          <p:grpSpPr>
            <a:xfrm>
              <a:off x="10038641" y="2051769"/>
              <a:ext cx="7762162" cy="1896480"/>
              <a:chOff x="10038642" y="2051769"/>
              <a:chExt cx="7762162" cy="1896480"/>
            </a:xfrm>
          </p:grpSpPr>
          <p:pic>
            <p:nvPicPr>
              <p:cNvPr id="1256" name="Object 11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0038642" y="2051769"/>
                <a:ext cx="7762163" cy="1896480"/>
              </a:xfrm>
              <a:prstGeom prst="rect">
                <a:avLst/>
              </a:prstGeom>
            </p:spPr>
          </p:pic>
          <p:pic>
            <p:nvPicPr>
              <p:cNvPr id="1257" name="Object 12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11917290" y="2463996"/>
                <a:ext cx="3881081" cy="948240"/>
              </a:xfrm>
              <a:prstGeom prst="rect">
                <a:avLst/>
              </a:prstGeom>
            </p:spPr>
          </p:pic>
        </p:grpSp>
        <p:grpSp>
          <p:nvGrpSpPr>
            <p:cNvPr id="1258" name="그룹 1005"/>
            <p:cNvGrpSpPr/>
            <p:nvPr/>
          </p:nvGrpSpPr>
          <p:grpSpPr>
            <a:xfrm>
              <a:off x="5926409" y="3225590"/>
              <a:ext cx="1441081" cy="875456"/>
              <a:chOff x="5926410" y="3225590"/>
              <a:chExt cx="1441081" cy="875456"/>
            </a:xfrm>
          </p:grpSpPr>
          <p:pic>
            <p:nvPicPr>
              <p:cNvPr id="1259" name="Object 15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 rot="10020000">
                <a:off x="5926410" y="3225590"/>
                <a:ext cx="1441081" cy="875456"/>
              </a:xfrm>
              <a:prstGeom prst="rect">
                <a:avLst/>
              </a:prstGeom>
            </p:spPr>
          </p:pic>
        </p:grpSp>
        <p:grpSp>
          <p:nvGrpSpPr>
            <p:cNvPr id="1260" name="그룹 1006"/>
            <p:cNvGrpSpPr/>
            <p:nvPr/>
          </p:nvGrpSpPr>
          <p:grpSpPr>
            <a:xfrm>
              <a:off x="1119498" y="6214303"/>
              <a:ext cx="7243811" cy="1769834"/>
              <a:chOff x="1119499" y="6214303"/>
              <a:chExt cx="7243811" cy="1769834"/>
            </a:xfrm>
          </p:grpSpPr>
          <p:pic>
            <p:nvPicPr>
              <p:cNvPr id="1261" name="Object 18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 rot="10800000">
                <a:off x="1119499" y="6214303"/>
                <a:ext cx="7243811" cy="1769834"/>
              </a:xfrm>
              <a:prstGeom prst="rect">
                <a:avLst/>
              </a:prstGeom>
            </p:spPr>
          </p:pic>
          <p:pic>
            <p:nvPicPr>
              <p:cNvPr id="1262" name="Object 19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 rot="10800000">
                <a:off x="2872692" y="6599001"/>
                <a:ext cx="3621905" cy="884917"/>
              </a:xfrm>
              <a:prstGeom prst="rect">
                <a:avLst/>
              </a:prstGeom>
            </p:spPr>
          </p:pic>
        </p:grpSp>
        <p:grpSp>
          <p:nvGrpSpPr>
            <p:cNvPr id="1263" name="그룹 1007"/>
            <p:cNvGrpSpPr/>
            <p:nvPr/>
          </p:nvGrpSpPr>
          <p:grpSpPr>
            <a:xfrm>
              <a:off x="10056914" y="2843683"/>
              <a:ext cx="1567729" cy="952395"/>
              <a:chOff x="10056916" y="2843683"/>
              <a:chExt cx="1567729" cy="952395"/>
            </a:xfrm>
          </p:grpSpPr>
          <p:pic>
            <p:nvPicPr>
              <p:cNvPr id="1264" name="Object 22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 rot="10920000">
                <a:off x="10056916" y="2843683"/>
                <a:ext cx="1567729" cy="952395"/>
              </a:xfrm>
              <a:prstGeom prst="rect">
                <a:avLst/>
              </a:prstGeom>
            </p:spPr>
          </p:pic>
        </p:grpSp>
        <p:grpSp>
          <p:nvGrpSpPr>
            <p:cNvPr id="1265" name="그룹 1008"/>
            <p:cNvGrpSpPr/>
            <p:nvPr/>
          </p:nvGrpSpPr>
          <p:grpSpPr>
            <a:xfrm>
              <a:off x="179385" y="2576558"/>
              <a:ext cx="7285958" cy="1995031"/>
              <a:chOff x="179385" y="2576558"/>
              <a:chExt cx="7285958" cy="1995031"/>
            </a:xfrm>
          </p:grpSpPr>
          <p:pic>
            <p:nvPicPr>
              <p:cNvPr id="1266" name="Object 25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179385" y="2576558"/>
                <a:ext cx="7285958" cy="1995031"/>
              </a:xfrm>
              <a:prstGeom prst="rect">
                <a:avLst/>
              </a:prstGeom>
            </p:spPr>
          </p:pic>
          <p:pic>
            <p:nvPicPr>
              <p:cNvPr id="1267" name="Object 26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1935766" y="3010206"/>
                <a:ext cx="3642979" cy="997515"/>
              </a:xfrm>
              <a:prstGeom prst="rect">
                <a:avLst/>
              </a:prstGeom>
            </p:spPr>
          </p:pic>
        </p:grpSp>
        <p:grpSp>
          <p:nvGrpSpPr>
            <p:cNvPr id="1268" name="그룹 1009"/>
            <p:cNvGrpSpPr/>
            <p:nvPr/>
          </p:nvGrpSpPr>
          <p:grpSpPr>
            <a:xfrm>
              <a:off x="6661420" y="6286755"/>
              <a:ext cx="1441081" cy="875456"/>
              <a:chOff x="6661421" y="6286755"/>
              <a:chExt cx="1441081" cy="875456"/>
            </a:xfrm>
          </p:grpSpPr>
          <p:pic>
            <p:nvPicPr>
              <p:cNvPr id="1269" name="Object 29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 rot="20880000">
                <a:off x="6661421" y="6286755"/>
                <a:ext cx="1441081" cy="875456"/>
              </a:xfrm>
              <a:prstGeom prst="rect">
                <a:avLst/>
              </a:prstGeom>
            </p:spPr>
          </p:pic>
        </p:grpSp>
        <p:grpSp>
          <p:nvGrpSpPr>
            <p:cNvPr id="1270" name="그룹 1010"/>
            <p:cNvGrpSpPr/>
            <p:nvPr/>
          </p:nvGrpSpPr>
          <p:grpSpPr>
            <a:xfrm>
              <a:off x="3918542" y="1924870"/>
              <a:ext cx="3611692" cy="702012"/>
              <a:chOff x="3918543" y="1924871"/>
              <a:chExt cx="3611692" cy="702012"/>
            </a:xfrm>
          </p:grpSpPr>
          <p:pic>
            <p:nvPicPr>
              <p:cNvPr id="1271" name="Object 32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>
                <a:off x="3918543" y="1924871"/>
                <a:ext cx="3611692" cy="702012"/>
              </a:xfrm>
              <a:prstGeom prst="rect">
                <a:avLst/>
              </a:prstGeom>
            </p:spPr>
          </p:pic>
        </p:grpSp>
        <p:grpSp>
          <p:nvGrpSpPr>
            <p:cNvPr id="1272" name="그룹 1011"/>
            <p:cNvGrpSpPr/>
            <p:nvPr/>
          </p:nvGrpSpPr>
          <p:grpSpPr>
            <a:xfrm>
              <a:off x="952380" y="1038277"/>
              <a:ext cx="3611692" cy="721494"/>
              <a:chOff x="952381" y="1038277"/>
              <a:chExt cx="3611692" cy="721494"/>
            </a:xfrm>
          </p:grpSpPr>
          <p:pic>
            <p:nvPicPr>
              <p:cNvPr id="1273" name="Object 35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>
                <a:off x="952381" y="1038277"/>
                <a:ext cx="3611692" cy="721494"/>
              </a:xfrm>
              <a:prstGeom prst="rect">
                <a:avLst/>
              </a:prstGeom>
            </p:spPr>
          </p:pic>
        </p:grpSp>
        <p:grpSp>
          <p:nvGrpSpPr>
            <p:cNvPr id="1274" name="그룹 1012"/>
            <p:cNvGrpSpPr/>
            <p:nvPr/>
          </p:nvGrpSpPr>
          <p:grpSpPr>
            <a:xfrm>
              <a:off x="9965730" y="5938490"/>
              <a:ext cx="1441081" cy="875456"/>
              <a:chOff x="9965730" y="5938490"/>
              <a:chExt cx="1441081" cy="875456"/>
            </a:xfrm>
          </p:grpSpPr>
          <p:pic>
            <p:nvPicPr>
              <p:cNvPr id="1275" name="Object 38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 rot="21420000">
                <a:off x="9965730" y="5938490"/>
                <a:ext cx="1441081" cy="875456"/>
              </a:xfrm>
              <a:prstGeom prst="rect">
                <a:avLst/>
              </a:prstGeom>
            </p:spPr>
          </p:pic>
        </p:grpSp>
        <p:pic>
          <p:nvPicPr>
            <p:cNvPr id="1276" name="Object 40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1946898" y="3069165"/>
              <a:ext cx="3708061" cy="1098851"/>
            </a:xfrm>
            <a:prstGeom prst="rect">
              <a:avLst/>
            </a:prstGeom>
          </p:spPr>
        </p:pic>
        <p:pic>
          <p:nvPicPr>
            <p:cNvPr id="1277" name="Object 41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11969823" y="2501823"/>
              <a:ext cx="3687203" cy="1098851"/>
            </a:xfrm>
            <a:prstGeom prst="rect">
              <a:avLst/>
            </a:prstGeom>
          </p:spPr>
        </p:pic>
        <p:pic>
          <p:nvPicPr>
            <p:cNvPr id="1278" name="Object 42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2296504" y="6606798"/>
              <a:ext cx="4771222" cy="1098851"/>
            </a:xfrm>
            <a:prstGeom prst="rect">
              <a:avLst/>
            </a:prstGeom>
          </p:spPr>
        </p:pic>
        <p:grpSp>
          <p:nvGrpSpPr>
            <p:cNvPr id="1279" name="그룹 1013"/>
            <p:cNvGrpSpPr/>
            <p:nvPr/>
          </p:nvGrpSpPr>
          <p:grpSpPr>
            <a:xfrm>
              <a:off x="2121238" y="1938992"/>
              <a:ext cx="706660" cy="921792"/>
              <a:chOff x="2121239" y="1938992"/>
              <a:chExt cx="706660" cy="921792"/>
            </a:xfrm>
          </p:grpSpPr>
          <p:pic>
            <p:nvPicPr>
              <p:cNvPr id="1280" name="Object 44"/>
              <p:cNvPicPr>
                <a:picLocks noChangeAspect="1"/>
              </p:cNvPicPr>
              <p:nvPr/>
            </p:nvPicPr>
            <p:blipFill rotWithShape="1">
              <a:blip r:embed="rId21"/>
              <a:stretch>
                <a:fillRect/>
              </a:stretch>
            </p:blipFill>
            <p:spPr>
              <a:xfrm rot="6060000">
                <a:off x="2013673" y="2046558"/>
                <a:ext cx="921792" cy="706660"/>
              </a:xfrm>
              <a:prstGeom prst="rect">
                <a:avLst/>
              </a:prstGeom>
            </p:spPr>
          </p:pic>
        </p:grpSp>
        <p:grpSp>
          <p:nvGrpSpPr>
            <p:cNvPr id="1281" name="그룹 1014"/>
            <p:cNvGrpSpPr/>
            <p:nvPr/>
          </p:nvGrpSpPr>
          <p:grpSpPr>
            <a:xfrm>
              <a:off x="3376389" y="2193114"/>
              <a:ext cx="506766" cy="834182"/>
              <a:chOff x="3376389" y="2193114"/>
              <a:chExt cx="506766" cy="834182"/>
            </a:xfrm>
          </p:grpSpPr>
          <p:pic>
            <p:nvPicPr>
              <p:cNvPr id="1282" name="Object 47"/>
              <p:cNvPicPr>
                <a:picLocks noChangeAspect="1"/>
              </p:cNvPicPr>
              <p:nvPr/>
            </p:nvPicPr>
            <p:blipFill rotWithShape="1">
              <a:blip r:embed="rId22"/>
              <a:stretch>
                <a:fillRect/>
              </a:stretch>
            </p:blipFill>
            <p:spPr>
              <a:xfrm rot="18780000">
                <a:off x="3212681" y="2356822"/>
                <a:ext cx="834182" cy="506766"/>
              </a:xfrm>
              <a:prstGeom prst="rect">
                <a:avLst/>
              </a:prstGeom>
            </p:spPr>
          </p:pic>
        </p:grpSp>
        <p:grpSp>
          <p:nvGrpSpPr>
            <p:cNvPr id="1283" name="그룹 1015"/>
            <p:cNvGrpSpPr/>
            <p:nvPr/>
          </p:nvGrpSpPr>
          <p:grpSpPr>
            <a:xfrm>
              <a:off x="1027947" y="7842926"/>
              <a:ext cx="3611692" cy="702012"/>
              <a:chOff x="1027948" y="7842926"/>
              <a:chExt cx="3611692" cy="702012"/>
            </a:xfrm>
          </p:grpSpPr>
          <p:pic>
            <p:nvPicPr>
              <p:cNvPr id="1284" name="Object 50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1027948" y="7842926"/>
                <a:ext cx="3611692" cy="702012"/>
              </a:xfrm>
              <a:prstGeom prst="rect">
                <a:avLst/>
              </a:prstGeom>
            </p:spPr>
          </p:pic>
        </p:grpSp>
        <p:grpSp>
          <p:nvGrpSpPr>
            <p:cNvPr id="1285" name="그룹 1016"/>
            <p:cNvGrpSpPr/>
            <p:nvPr/>
          </p:nvGrpSpPr>
          <p:grpSpPr>
            <a:xfrm>
              <a:off x="4651728" y="7668276"/>
              <a:ext cx="834182" cy="506766"/>
              <a:chOff x="4651729" y="7668276"/>
              <a:chExt cx="834182" cy="506766"/>
            </a:xfrm>
          </p:grpSpPr>
          <p:pic>
            <p:nvPicPr>
              <p:cNvPr id="1286" name="Object 53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 rot="20340000">
                <a:off x="4651729" y="7668276"/>
                <a:ext cx="834182" cy="506766"/>
              </a:xfrm>
              <a:prstGeom prst="rect">
                <a:avLst/>
              </a:prstGeom>
            </p:spPr>
          </p:pic>
        </p:grpSp>
        <p:grpSp>
          <p:nvGrpSpPr>
            <p:cNvPr id="1287" name="그룹 1017"/>
            <p:cNvGrpSpPr/>
            <p:nvPr/>
          </p:nvGrpSpPr>
          <p:grpSpPr>
            <a:xfrm>
              <a:off x="-340220" y="5088698"/>
              <a:ext cx="7223384" cy="1404023"/>
              <a:chOff x="-340220" y="5088698"/>
              <a:chExt cx="7223384" cy="1404023"/>
            </a:xfrm>
          </p:grpSpPr>
          <p:pic>
            <p:nvPicPr>
              <p:cNvPr id="1288" name="Object 5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>
                <a:off x="-340220" y="5088698"/>
                <a:ext cx="7223384" cy="1404023"/>
              </a:xfrm>
              <a:prstGeom prst="rect">
                <a:avLst/>
              </a:prstGeom>
            </p:spPr>
          </p:pic>
          <p:pic>
            <p:nvPicPr>
              <p:cNvPr id="1289" name="Object 57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19805" y="5393883"/>
                <a:ext cx="3611692" cy="702012"/>
              </a:xfrm>
              <a:prstGeom prst="rect">
                <a:avLst/>
              </a:prstGeom>
            </p:spPr>
          </p:pic>
        </p:grpSp>
        <p:grpSp>
          <p:nvGrpSpPr>
            <p:cNvPr id="1290" name="그룹 1018"/>
            <p:cNvGrpSpPr/>
            <p:nvPr/>
          </p:nvGrpSpPr>
          <p:grpSpPr>
            <a:xfrm>
              <a:off x="2358685" y="6232093"/>
              <a:ext cx="506766" cy="834182"/>
              <a:chOff x="2358685" y="6232093"/>
              <a:chExt cx="506766" cy="834182"/>
            </a:xfrm>
          </p:grpSpPr>
          <p:pic>
            <p:nvPicPr>
              <p:cNvPr id="1291" name="Object 60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5340000">
                <a:off x="2194977" y="6395801"/>
                <a:ext cx="834182" cy="506766"/>
              </a:xfrm>
              <a:prstGeom prst="rect">
                <a:avLst/>
              </a:prstGeom>
            </p:spPr>
          </p:pic>
        </p:grpSp>
        <p:grpSp>
          <p:nvGrpSpPr>
            <p:cNvPr id="1292" name="그룹 1019"/>
            <p:cNvGrpSpPr/>
            <p:nvPr/>
          </p:nvGrpSpPr>
          <p:grpSpPr>
            <a:xfrm>
              <a:off x="13721640" y="1279773"/>
              <a:ext cx="3611692" cy="702012"/>
              <a:chOff x="13721641" y="1279773"/>
              <a:chExt cx="3611692" cy="702012"/>
            </a:xfrm>
          </p:grpSpPr>
          <p:pic>
            <p:nvPicPr>
              <p:cNvPr id="1293" name="Object 63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13721641" y="1279773"/>
                <a:ext cx="3611692" cy="702012"/>
              </a:xfrm>
              <a:prstGeom prst="rect">
                <a:avLst/>
              </a:prstGeom>
            </p:spPr>
          </p:pic>
        </p:grpSp>
        <p:grpSp>
          <p:nvGrpSpPr>
            <p:cNvPr id="1294" name="그룹 1020"/>
            <p:cNvGrpSpPr/>
            <p:nvPr/>
          </p:nvGrpSpPr>
          <p:grpSpPr>
            <a:xfrm>
              <a:off x="12903520" y="1654418"/>
              <a:ext cx="677455" cy="506766"/>
              <a:chOff x="12903520" y="1654418"/>
              <a:chExt cx="677455" cy="506766"/>
            </a:xfrm>
          </p:grpSpPr>
          <p:pic>
            <p:nvPicPr>
              <p:cNvPr id="1295" name="Object 66"/>
              <p:cNvPicPr>
                <a:picLocks noChangeAspect="1"/>
              </p:cNvPicPr>
              <p:nvPr/>
            </p:nvPicPr>
            <p:blipFill rotWithShape="1">
              <a:blip r:embed="rId28"/>
              <a:stretch>
                <a:fillRect/>
              </a:stretch>
            </p:blipFill>
            <p:spPr>
              <a:xfrm rot="8280000">
                <a:off x="12903520" y="1654418"/>
                <a:ext cx="677455" cy="506766"/>
              </a:xfrm>
              <a:prstGeom prst="rect">
                <a:avLst/>
              </a:prstGeom>
            </p:spPr>
          </p:pic>
        </p:grpSp>
        <p:grpSp>
          <p:nvGrpSpPr>
            <p:cNvPr id="1296" name="그룹 1021"/>
            <p:cNvGrpSpPr/>
            <p:nvPr/>
          </p:nvGrpSpPr>
          <p:grpSpPr>
            <a:xfrm>
              <a:off x="13167254" y="3945310"/>
              <a:ext cx="3611692" cy="702012"/>
              <a:chOff x="13167254" y="3945310"/>
              <a:chExt cx="3611692" cy="702012"/>
            </a:xfrm>
          </p:grpSpPr>
          <p:pic>
            <p:nvPicPr>
              <p:cNvPr id="1297" name="Object 6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3167254" y="3945310"/>
                <a:ext cx="3611692" cy="702012"/>
              </a:xfrm>
              <a:prstGeom prst="rect">
                <a:avLst/>
              </a:prstGeom>
            </p:spPr>
          </p:pic>
        </p:grpSp>
        <p:grpSp>
          <p:nvGrpSpPr>
            <p:cNvPr id="1298" name="그룹 1022"/>
            <p:cNvGrpSpPr/>
            <p:nvPr/>
          </p:nvGrpSpPr>
          <p:grpSpPr>
            <a:xfrm>
              <a:off x="12648296" y="3496324"/>
              <a:ext cx="506766" cy="834182"/>
              <a:chOff x="12648298" y="3496324"/>
              <a:chExt cx="506766" cy="834182"/>
            </a:xfrm>
          </p:grpSpPr>
          <p:pic>
            <p:nvPicPr>
              <p:cNvPr id="1299" name="Object 72"/>
              <p:cNvPicPr>
                <a:picLocks noChangeAspect="1"/>
              </p:cNvPicPr>
              <p:nvPr/>
            </p:nvPicPr>
            <p:blipFill rotWithShape="1">
              <a:blip r:embed="rId29"/>
              <a:stretch>
                <a:fillRect/>
              </a:stretch>
            </p:blipFill>
            <p:spPr>
              <a:xfrm rot="3600000">
                <a:off x="12484590" y="3660032"/>
                <a:ext cx="834182" cy="506766"/>
              </a:xfrm>
              <a:prstGeom prst="rect">
                <a:avLst/>
              </a:prstGeom>
            </p:spPr>
          </p:pic>
        </p:grpSp>
        <p:pic>
          <p:nvPicPr>
            <p:cNvPr id="1300" name="Object 74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3909598" y="1883470"/>
              <a:ext cx="3578950" cy="932092"/>
            </a:xfrm>
            <a:prstGeom prst="rect">
              <a:avLst/>
            </a:prstGeom>
          </p:spPr>
        </p:pic>
        <p:pic>
          <p:nvPicPr>
            <p:cNvPr id="1301" name="Object 75"/>
            <p:cNvPicPr>
              <a:picLocks noChangeAspect="1"/>
            </p:cNvPicPr>
            <p:nvPr/>
          </p:nvPicPr>
          <p:blipFill rotWithShape="1">
            <a:blip r:embed="rId31"/>
            <a:stretch>
              <a:fillRect/>
            </a:stretch>
          </p:blipFill>
          <p:spPr>
            <a:xfrm>
              <a:off x="1101124" y="1010612"/>
              <a:ext cx="3408540" cy="932092"/>
            </a:xfrm>
            <a:prstGeom prst="rect">
              <a:avLst/>
            </a:prstGeom>
          </p:spPr>
        </p:pic>
        <p:pic>
          <p:nvPicPr>
            <p:cNvPr id="1302" name="Object 76"/>
            <p:cNvPicPr>
              <a:picLocks noChangeAspect="1"/>
            </p:cNvPicPr>
            <p:nvPr/>
          </p:nvPicPr>
          <p:blipFill rotWithShape="1">
            <a:blip r:embed="rId32"/>
            <a:stretch>
              <a:fillRect/>
            </a:stretch>
          </p:blipFill>
          <p:spPr>
            <a:xfrm>
              <a:off x="1363786" y="5385731"/>
              <a:ext cx="3608911" cy="932092"/>
            </a:xfrm>
            <a:prstGeom prst="rect">
              <a:avLst/>
            </a:prstGeom>
          </p:spPr>
        </p:pic>
        <p:pic>
          <p:nvPicPr>
            <p:cNvPr id="1303" name="Object 77"/>
            <p:cNvPicPr>
              <a:picLocks noChangeAspect="1"/>
            </p:cNvPicPr>
            <p:nvPr/>
          </p:nvPicPr>
          <p:blipFill rotWithShape="1">
            <a:blip r:embed="rId33"/>
            <a:stretch>
              <a:fillRect/>
            </a:stretch>
          </p:blipFill>
          <p:spPr>
            <a:xfrm>
              <a:off x="970056" y="7834779"/>
              <a:ext cx="3641064" cy="932092"/>
            </a:xfrm>
            <a:prstGeom prst="rect">
              <a:avLst/>
            </a:prstGeom>
          </p:spPr>
        </p:pic>
        <p:pic>
          <p:nvPicPr>
            <p:cNvPr id="1304" name="Object 78"/>
            <p:cNvPicPr>
              <a:picLocks noChangeAspect="1"/>
            </p:cNvPicPr>
            <p:nvPr/>
          </p:nvPicPr>
          <p:blipFill rotWithShape="1">
            <a:blip r:embed="rId34"/>
            <a:stretch>
              <a:fillRect/>
            </a:stretch>
          </p:blipFill>
          <p:spPr>
            <a:xfrm>
              <a:off x="13010689" y="3930087"/>
              <a:ext cx="4037083" cy="932092"/>
            </a:xfrm>
            <a:prstGeom prst="rect">
              <a:avLst/>
            </a:prstGeom>
          </p:spPr>
        </p:pic>
        <p:pic>
          <p:nvPicPr>
            <p:cNvPr id="1305" name="Object 79"/>
            <p:cNvPicPr>
              <a:picLocks noChangeAspect="1"/>
            </p:cNvPicPr>
            <p:nvPr/>
          </p:nvPicPr>
          <p:blipFill rotWithShape="1">
            <a:blip r:embed="rId35"/>
            <a:stretch>
              <a:fillRect/>
            </a:stretch>
          </p:blipFill>
          <p:spPr>
            <a:xfrm>
              <a:off x="13169890" y="1243357"/>
              <a:ext cx="4100521" cy="885550"/>
            </a:xfrm>
            <a:prstGeom prst="rect">
              <a:avLst/>
            </a:prstGeom>
          </p:spPr>
        </p:pic>
        <p:grpSp>
          <p:nvGrpSpPr>
            <p:cNvPr id="1306" name="그룹 1023"/>
            <p:cNvGrpSpPr/>
            <p:nvPr/>
          </p:nvGrpSpPr>
          <p:grpSpPr>
            <a:xfrm>
              <a:off x="9805703" y="5439603"/>
              <a:ext cx="7285958" cy="1995031"/>
              <a:chOff x="9805704" y="5439604"/>
              <a:chExt cx="7285958" cy="1995031"/>
            </a:xfrm>
          </p:grpSpPr>
          <p:pic>
            <p:nvPicPr>
              <p:cNvPr id="1307" name="Object 81"/>
              <p:cNvPicPr>
                <a:picLocks noChangeAspect="1"/>
              </p:cNvPicPr>
              <p:nvPr/>
            </p:nvPicPr>
            <p:blipFill rotWithShape="1">
              <a:blip r:embed="rId36"/>
              <a:stretch>
                <a:fillRect/>
              </a:stretch>
            </p:blipFill>
            <p:spPr>
              <a:xfrm>
                <a:off x="9805704" y="5439604"/>
                <a:ext cx="7285958" cy="1995031"/>
              </a:xfrm>
              <a:prstGeom prst="rect">
                <a:avLst/>
              </a:prstGeom>
            </p:spPr>
          </p:pic>
          <p:pic>
            <p:nvPicPr>
              <p:cNvPr id="1308" name="Object 82"/>
              <p:cNvPicPr>
                <a:picLocks noChangeAspect="1"/>
              </p:cNvPicPr>
              <p:nvPr/>
            </p:nvPicPr>
            <p:blipFill rotWithShape="1">
              <a:blip r:embed="rId37"/>
              <a:stretch>
                <a:fillRect/>
              </a:stretch>
            </p:blipFill>
            <p:spPr>
              <a:xfrm>
                <a:off x="11562084" y="5873253"/>
                <a:ext cx="3642979" cy="997515"/>
              </a:xfrm>
              <a:prstGeom prst="rect">
                <a:avLst/>
              </a:prstGeom>
            </p:spPr>
          </p:pic>
        </p:grpSp>
        <p:grpSp>
          <p:nvGrpSpPr>
            <p:cNvPr id="1309" name="그룹 1024"/>
            <p:cNvGrpSpPr/>
            <p:nvPr/>
          </p:nvGrpSpPr>
          <p:grpSpPr>
            <a:xfrm>
              <a:off x="11775499" y="8036671"/>
              <a:ext cx="4605300" cy="702012"/>
              <a:chOff x="11775499" y="8036671"/>
              <a:chExt cx="4605300" cy="702012"/>
            </a:xfrm>
          </p:grpSpPr>
          <p:pic>
            <p:nvPicPr>
              <p:cNvPr id="1310" name="Object 85"/>
              <p:cNvPicPr>
                <a:picLocks noChangeAspect="1"/>
              </p:cNvPicPr>
              <p:nvPr/>
            </p:nvPicPr>
            <p:blipFill rotWithShape="1">
              <a:blip r:embed="rId38"/>
              <a:stretch>
                <a:fillRect/>
              </a:stretch>
            </p:blipFill>
            <p:spPr>
              <a:xfrm>
                <a:off x="11775499" y="8036671"/>
                <a:ext cx="4605300" cy="702012"/>
              </a:xfrm>
              <a:prstGeom prst="rect">
                <a:avLst/>
              </a:prstGeom>
            </p:spPr>
          </p:pic>
        </p:grpSp>
        <p:grpSp>
          <p:nvGrpSpPr>
            <p:cNvPr id="1311" name="그룹 1025"/>
            <p:cNvGrpSpPr/>
            <p:nvPr/>
          </p:nvGrpSpPr>
          <p:grpSpPr>
            <a:xfrm>
              <a:off x="13765833" y="7130247"/>
              <a:ext cx="3493248" cy="702012"/>
              <a:chOff x="13765834" y="7130248"/>
              <a:chExt cx="3493248" cy="702012"/>
            </a:xfrm>
          </p:grpSpPr>
          <p:pic>
            <p:nvPicPr>
              <p:cNvPr id="1312" name="Object 88"/>
              <p:cNvPicPr>
                <a:picLocks noChangeAspect="1"/>
              </p:cNvPicPr>
              <p:nvPr/>
            </p:nvPicPr>
            <p:blipFill rotWithShape="1">
              <a:blip r:embed="rId39"/>
              <a:stretch>
                <a:fillRect/>
              </a:stretch>
            </p:blipFill>
            <p:spPr>
              <a:xfrm>
                <a:off x="13765834" y="7130248"/>
                <a:ext cx="3493248" cy="702012"/>
              </a:xfrm>
              <a:prstGeom prst="rect">
                <a:avLst/>
              </a:prstGeom>
            </p:spPr>
          </p:pic>
        </p:grpSp>
        <p:pic>
          <p:nvPicPr>
            <p:cNvPr id="1313" name="Object 90"/>
            <p:cNvPicPr>
              <a:picLocks noChangeAspect="1"/>
            </p:cNvPicPr>
            <p:nvPr/>
          </p:nvPicPr>
          <p:blipFill rotWithShape="1">
            <a:blip r:embed="rId40"/>
            <a:stretch>
              <a:fillRect/>
            </a:stretch>
          </p:blipFill>
          <p:spPr>
            <a:xfrm>
              <a:off x="11579773" y="5958832"/>
              <a:ext cx="3750861" cy="1092175"/>
            </a:xfrm>
            <a:prstGeom prst="rect">
              <a:avLst/>
            </a:prstGeom>
          </p:spPr>
        </p:pic>
        <p:grpSp>
          <p:nvGrpSpPr>
            <p:cNvPr id="1314" name="그룹 1026"/>
            <p:cNvGrpSpPr/>
            <p:nvPr/>
          </p:nvGrpSpPr>
          <p:grpSpPr>
            <a:xfrm>
              <a:off x="11685577" y="7001213"/>
              <a:ext cx="706660" cy="875754"/>
              <a:chOff x="11685577" y="7001214"/>
              <a:chExt cx="706660" cy="875754"/>
            </a:xfrm>
          </p:grpSpPr>
          <p:pic>
            <p:nvPicPr>
              <p:cNvPr id="1315" name="Object 92"/>
              <p:cNvPicPr>
                <a:picLocks noChangeAspect="1"/>
              </p:cNvPicPr>
              <p:nvPr/>
            </p:nvPicPr>
            <p:blipFill rotWithShape="1">
              <a:blip r:embed="rId41"/>
              <a:stretch>
                <a:fillRect/>
              </a:stretch>
            </p:blipFill>
            <p:spPr>
              <a:xfrm rot="15540000">
                <a:off x="11601030" y="7085761"/>
                <a:ext cx="875754" cy="706660"/>
              </a:xfrm>
              <a:prstGeom prst="rect">
                <a:avLst/>
              </a:prstGeom>
            </p:spPr>
          </p:pic>
        </p:grpSp>
        <p:grpSp>
          <p:nvGrpSpPr>
            <p:cNvPr id="1316" name="그룹 1027"/>
            <p:cNvGrpSpPr/>
            <p:nvPr/>
          </p:nvGrpSpPr>
          <p:grpSpPr>
            <a:xfrm>
              <a:off x="15157520" y="6333010"/>
              <a:ext cx="870702" cy="637482"/>
              <a:chOff x="15157521" y="6333010"/>
              <a:chExt cx="870702" cy="637482"/>
            </a:xfrm>
          </p:grpSpPr>
          <p:pic>
            <p:nvPicPr>
              <p:cNvPr id="1317" name="Object 95"/>
              <p:cNvPicPr>
                <a:picLocks noChangeAspect="1"/>
              </p:cNvPicPr>
              <p:nvPr/>
            </p:nvPicPr>
            <p:blipFill rotWithShape="1">
              <a:blip r:embed="rId42"/>
              <a:stretch>
                <a:fillRect/>
              </a:stretch>
            </p:blipFill>
            <p:spPr>
              <a:xfrm rot="15840000">
                <a:off x="15274131" y="6216400"/>
                <a:ext cx="637482" cy="870702"/>
              </a:xfrm>
              <a:prstGeom prst="rect">
                <a:avLst/>
              </a:prstGeom>
            </p:spPr>
          </p:pic>
        </p:grpSp>
        <p:grpSp>
          <p:nvGrpSpPr>
            <p:cNvPr id="1318" name="그룹 1028"/>
            <p:cNvGrpSpPr/>
            <p:nvPr/>
          </p:nvGrpSpPr>
          <p:grpSpPr>
            <a:xfrm>
              <a:off x="6190072" y="2184725"/>
              <a:ext cx="4846875" cy="4869846"/>
              <a:chOff x="6190072" y="2184725"/>
              <a:chExt cx="4846875" cy="4869846"/>
            </a:xfrm>
          </p:grpSpPr>
          <p:pic>
            <p:nvPicPr>
              <p:cNvPr id="1319" name="Object 98"/>
              <p:cNvPicPr>
                <a:picLocks noChangeAspect="1"/>
              </p:cNvPicPr>
              <p:nvPr/>
            </p:nvPicPr>
            <p:blipFill rotWithShape="1">
              <a:blip r:embed="rId43"/>
              <a:stretch>
                <a:fillRect/>
              </a:stretch>
            </p:blipFill>
            <p:spPr>
              <a:xfrm>
                <a:off x="6190072" y="2184725"/>
                <a:ext cx="4846875" cy="4869846"/>
              </a:xfrm>
              <a:prstGeom prst="rect">
                <a:avLst/>
              </a:prstGeom>
            </p:spPr>
          </p:pic>
        </p:grpSp>
        <p:pic>
          <p:nvPicPr>
            <p:cNvPr id="1320" name="Object 100"/>
            <p:cNvPicPr>
              <a:picLocks noChangeAspect="1"/>
            </p:cNvPicPr>
            <p:nvPr/>
          </p:nvPicPr>
          <p:blipFill rotWithShape="1">
            <a:blip r:embed="rId44"/>
            <a:stretch>
              <a:fillRect/>
            </a:stretch>
          </p:blipFill>
          <p:spPr>
            <a:xfrm>
              <a:off x="11761439" y="8024439"/>
              <a:ext cx="4821635" cy="932092"/>
            </a:xfrm>
            <a:prstGeom prst="rect">
              <a:avLst/>
            </a:prstGeom>
          </p:spPr>
        </p:pic>
        <p:pic>
          <p:nvPicPr>
            <p:cNvPr id="1321" name="Object 101"/>
            <p:cNvPicPr>
              <a:picLocks noChangeAspect="1"/>
            </p:cNvPicPr>
            <p:nvPr/>
          </p:nvPicPr>
          <p:blipFill rotWithShape="1">
            <a:blip r:embed="rId45"/>
            <a:stretch>
              <a:fillRect/>
            </a:stretch>
          </p:blipFill>
          <p:spPr>
            <a:xfrm>
              <a:off x="13991621" y="7102577"/>
              <a:ext cx="3318169" cy="9320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부모의 역할</a:t>
            </a:r>
          </a:p>
        </p:txBody>
      </p:sp>
      <p:pic>
        <p:nvPicPr>
          <p:cNvPr id="1005" name="그림 100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799" y="1600200"/>
            <a:ext cx="11582401" cy="4876800"/>
          </a:xfrm>
          <a:prstGeom prst="rect">
            <a:avLst/>
          </a:prstGeom>
        </p:spPr>
      </p:pic>
      <p:sp>
        <p:nvSpPr>
          <p:cNvPr id="1006" name="가로 글상자 1005"/>
          <p:cNvSpPr txBox="1"/>
          <p:nvPr/>
        </p:nvSpPr>
        <p:spPr>
          <a:xfrm>
            <a:off x="5029200" y="2772886"/>
            <a:ext cx="2133600" cy="118951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 latinLnBrk="1">
              <a:lnSpc>
                <a:spcPct val="140000"/>
              </a:lnSpc>
              <a:buNone/>
              <a:defRPr/>
            </a:pPr>
            <a:r>
              <a:rPr lang="ko-KR" altLang="en-US" sz="2600">
                <a:solidFill>
                  <a:schemeClr val="lt1"/>
                </a:solidFill>
                <a:latin typeface="ONE 모바일고딕 Title"/>
                <a:ea typeface="ONE 모바일고딕 Title"/>
              </a:rPr>
              <a:t>잔소리 대신</a:t>
            </a:r>
          </a:p>
          <a:p>
            <a:pPr lvl="0" algn="ctr" latinLnBrk="1">
              <a:lnSpc>
                <a:spcPct val="140000"/>
              </a:lnSpc>
              <a:buNone/>
              <a:defRPr/>
            </a:pPr>
            <a:r>
              <a:rPr lang="en-US" altLang="ko-KR" sz="2600">
                <a:solidFill>
                  <a:schemeClr val="lt1"/>
                </a:solidFill>
                <a:latin typeface="ONE 모바일고딕 Title"/>
                <a:ea typeface="ONE 모바일고딕 Title"/>
              </a:rPr>
              <a:t>Small Talk</a:t>
            </a:r>
          </a:p>
        </p:txBody>
      </p:sp>
      <p:sp>
        <p:nvSpPr>
          <p:cNvPr id="1007" name="가로 글상자 1006"/>
          <p:cNvSpPr txBox="1"/>
          <p:nvPr/>
        </p:nvSpPr>
        <p:spPr>
          <a:xfrm>
            <a:off x="762000" y="3129915"/>
            <a:ext cx="1447800" cy="59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부모의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자기고백</a:t>
            </a:r>
          </a:p>
        </p:txBody>
      </p:sp>
      <p:sp>
        <p:nvSpPr>
          <p:cNvPr id="1008" name="가로 글상자 1007"/>
          <p:cNvSpPr txBox="1"/>
          <p:nvPr/>
        </p:nvSpPr>
        <p:spPr>
          <a:xfrm>
            <a:off x="2895600" y="2996565"/>
            <a:ext cx="1447800" cy="86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스마트폰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서로성찰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(조절과 선택)</a:t>
            </a:r>
          </a:p>
        </p:txBody>
      </p:sp>
      <p:sp>
        <p:nvSpPr>
          <p:cNvPr id="1009" name="가로 글상자 1008"/>
          <p:cNvSpPr txBox="1"/>
          <p:nvPr/>
        </p:nvSpPr>
        <p:spPr>
          <a:xfrm>
            <a:off x="7848600" y="2996565"/>
            <a:ext cx="1447800" cy="86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zh-CN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성(</a:t>
            </a:r>
            <a:r>
              <a:rPr kumimoji="0" lang="zh-CN" altLang="en-US" sz="1700" b="0" i="0" u="none" strike="noStrike" kern="1200" cap="none" spc="0" normalizeH="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性</a:t>
            </a:r>
            <a:r>
              <a:rPr kumimoji="0" lang="zh-CN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)의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zh-CN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의미와 가치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zh-CN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대화하기</a:t>
            </a:r>
          </a:p>
        </p:txBody>
      </p:sp>
      <p:sp>
        <p:nvSpPr>
          <p:cNvPr id="1010" name="가로 글상자 1009"/>
          <p:cNvSpPr txBox="1"/>
          <p:nvPr/>
        </p:nvSpPr>
        <p:spPr>
          <a:xfrm>
            <a:off x="9829800" y="2996565"/>
            <a:ext cx="1447800" cy="86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배우자가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생각하는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부모상</a:t>
            </a:r>
          </a:p>
        </p:txBody>
      </p:sp>
      <p:sp>
        <p:nvSpPr>
          <p:cNvPr id="1011" name="가로 글상자 1010"/>
          <p:cNvSpPr txBox="1"/>
          <p:nvPr/>
        </p:nvSpPr>
        <p:spPr>
          <a:xfrm>
            <a:off x="1981200" y="5274945"/>
            <a:ext cx="8458200" cy="44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밥상머리에서 가족이 함께하고, 상대방을 배려하는 마음을 가질 것</a:t>
            </a:r>
          </a:p>
        </p:txBody>
      </p:sp>
      <p:sp>
        <p:nvSpPr>
          <p:cNvPr id="1012" name="가로 글상자 1011"/>
          <p:cNvSpPr txBox="1"/>
          <p:nvPr/>
        </p:nvSpPr>
        <p:spPr>
          <a:xfrm>
            <a:off x="1257300" y="5715000"/>
            <a:ext cx="9817100" cy="3124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 latinLnBrk="1">
              <a:buNone/>
              <a:defRPr/>
            </a:pPr>
            <a:r>
              <a:rPr lang="ko-KR" altLang="en-US" sz="1500" baseline="0">
                <a:solidFill>
                  <a:schemeClr val="dk1"/>
                </a:solidFill>
                <a:latin typeface="KoPubWorld돋움체 Light"/>
                <a:ea typeface="KoPubWorld돋움체 Light"/>
              </a:rPr>
              <a:t>-서애 류성룡 교육관-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가로 글상자 1004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학부모님께 전하고 싶은 마음</a:t>
            </a:r>
          </a:p>
        </p:txBody>
      </p:sp>
      <p:sp>
        <p:nvSpPr>
          <p:cNvPr id="1012" name="직사각형 1011"/>
          <p:cNvSpPr/>
          <p:nvPr/>
        </p:nvSpPr>
        <p:spPr>
          <a:xfrm>
            <a:off x="5486400" y="1637348"/>
            <a:ext cx="6096000" cy="4763452"/>
          </a:xfrm>
          <a:prstGeom prst="rect">
            <a:avLst/>
          </a:prstGeom>
          <a:solidFill>
            <a:srgbClr val="CDF2E4">
              <a:alpha val="50000"/>
            </a:srgbClr>
          </a:solidFill>
          <a:ln w="1270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/>
          <a:lstStyle/>
          <a:p>
            <a:pPr lvl="0" algn="just">
              <a:lnSpc>
                <a:spcPct val="140000"/>
              </a:lnSpc>
              <a:buNone/>
              <a:defRPr/>
            </a:pPr>
            <a:r>
              <a:rPr kumimoji="0" lang="ko-KR" altLang="en-US" sz="3100" i="0" u="none" strike="noStrike" kern="1200" cap="none" spc="0" normalizeH="0" baseline="0">
                <a:solidFill>
                  <a:srgbClr val="303030"/>
                </a:solidFill>
                <a:latin typeface="ONE 모바일고딕 Title"/>
                <a:ea typeface="ONE 모바일고딕 Title"/>
              </a:rPr>
              <a:t>  </a:t>
            </a:r>
            <a:endParaRPr lang="en-US" altLang="ko-KR" sz="3100">
              <a:solidFill>
                <a:srgbClr val="303030"/>
              </a:solidFill>
              <a:latin typeface="ONE 모바일고딕 Title"/>
              <a:ea typeface="ONE 모바일고딕 Title"/>
            </a:endParaRPr>
          </a:p>
        </p:txBody>
      </p:sp>
      <p:sp>
        <p:nvSpPr>
          <p:cNvPr id="1013" name="가로 글상자 1007"/>
          <p:cNvSpPr txBox="1"/>
          <p:nvPr/>
        </p:nvSpPr>
        <p:spPr>
          <a:xfrm>
            <a:off x="5562600" y="2211705"/>
            <a:ext cx="5943600" cy="24345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kumimoji="0" lang="en-US" altLang="ko-KR" sz="2900" b="0" i="0" u="none" strike="noStrike" kern="1200" cap="none" spc="0" normalizeH="0" baseline="0">
                <a:solidFill>
                  <a:srgbClr val="000000"/>
                </a:solidFill>
                <a:latin typeface="ONE 모바일고딕 Title"/>
                <a:ea typeface="ONE 모바일고딕 Title"/>
              </a:rPr>
              <a:t>“잘 몰라서 그래.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kumimoji="0" lang="en-US" altLang="ko-KR" sz="2900" b="0" i="0" u="none" strike="noStrike" kern="1200" cap="none" spc="0" normalizeH="0" baseline="0">
                <a:solidFill>
                  <a:srgbClr val="000000"/>
                </a:solidFill>
                <a:latin typeface="ONE 모바일고딕 Title"/>
                <a:ea typeface="ONE 모바일고딕 Title"/>
              </a:rPr>
              <a:t>이 아빠도 태어날 때부터 아빠가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kumimoji="0" lang="en-US" altLang="ko-KR" sz="2900" b="0" i="0" u="none" strike="noStrike" kern="1200" cap="none" spc="0" normalizeH="0" baseline="0">
                <a:solidFill>
                  <a:srgbClr val="000000"/>
                </a:solidFill>
                <a:latin typeface="ONE 모바일고딕 Title"/>
                <a:ea typeface="ONE 모바일고딕 Title"/>
              </a:rPr>
              <a:t>아니잖아. 아빠도 아빠가 처음인데,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kumimoji="0" lang="en-US" altLang="ko-KR" sz="2900" b="0" i="0" u="none" strike="noStrike" kern="1200" cap="none" spc="0" normalizeH="0" baseline="0">
                <a:solidFill>
                  <a:srgbClr val="000000"/>
                </a:solidFill>
                <a:latin typeface="ONE 모바일고딕 Title"/>
                <a:ea typeface="ONE 모바일고딕 Title"/>
              </a:rPr>
              <a:t>그러니까 우리 딸이 좀 봐줘.”</a:t>
            </a:r>
          </a:p>
        </p:txBody>
      </p:sp>
      <p:sp>
        <p:nvSpPr>
          <p:cNvPr id="1014" name="가로 글상자 1011"/>
          <p:cNvSpPr txBox="1"/>
          <p:nvPr/>
        </p:nvSpPr>
        <p:spPr>
          <a:xfrm>
            <a:off x="5689600" y="4890135"/>
            <a:ext cx="5664200" cy="3676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CN" altLang="en-US" sz="1800" b="0" i="0" u="none" strike="noStrike" kern="1200" cap="none" spc="0" normalizeH="0" baseline="0">
                <a:solidFill>
                  <a:srgbClr val="000000"/>
                </a:solidFill>
                <a:latin typeface="KoPubWorld돋움체 Light"/>
                <a:ea typeface="KoPubWorld돋움체 Light"/>
              </a:rPr>
              <a:t>- tvN드라마</a:t>
            </a:r>
            <a:r>
              <a:rPr kumimoji="0" lang="ko-KR" altLang="en-US" sz="1800" b="0" i="0" u="none" strike="noStrike" kern="1200" cap="none" spc="0" normalizeH="0" baseline="0">
                <a:solidFill>
                  <a:srgbClr val="000000"/>
                </a:solidFill>
                <a:latin typeface="KoPubWorld돋움체 Light"/>
                <a:ea typeface="KoPubWorld돋움체 Light"/>
              </a:rPr>
              <a:t> </a:t>
            </a:r>
            <a:r>
              <a:rPr kumimoji="0" lang="zh-CN" altLang="en-US" sz="1800" b="0" i="0" u="none" strike="noStrike" kern="1200" cap="none" spc="0" normalizeH="0" baseline="0">
                <a:solidFill>
                  <a:srgbClr val="000000"/>
                </a:solidFill>
                <a:latin typeface="KoPubWorld돋움체 Light"/>
                <a:ea typeface="KoPubWorld돋움체 Light"/>
              </a:rPr>
              <a:t>&lt;응답하라 1998&gt; 中 성동일 대사 -</a:t>
            </a:r>
          </a:p>
        </p:txBody>
      </p:sp>
      <p:sp>
        <p:nvSpPr>
          <p:cNvPr id="1015" name="가로 글상자 1012"/>
          <p:cNvSpPr txBox="1"/>
          <p:nvPr/>
        </p:nvSpPr>
        <p:spPr>
          <a:xfrm>
            <a:off x="5486400" y="5562600"/>
            <a:ext cx="6096000" cy="30289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120000"/>
              </a:lnSpc>
              <a:buNone/>
              <a:defRPr/>
            </a:pPr>
            <a:r>
              <a:rPr kumimoji="0" lang="ko-KR" altLang="en-US" i="0" u="none" strike="noStrike" kern="1200" cap="none" spc="0" normalizeH="0" baseline="0">
                <a:solidFill>
                  <a:schemeClr val="dk1"/>
                </a:solidFill>
                <a:latin typeface="KoPubWorld돋움체 Light"/>
                <a:ea typeface="KoPubWorld돋움체 Light"/>
              </a:rPr>
              <a:t>출처</a:t>
            </a:r>
            <a:r>
              <a:rPr kumimoji="0" lang="en-US" altLang="ko-KR" i="0" u="none" strike="noStrike" kern="1200" cap="none" spc="0" normalizeH="0" baseline="0">
                <a:solidFill>
                  <a:schemeClr val="dk1"/>
                </a:solidFill>
                <a:latin typeface="KoPubWorld돋움체 Light"/>
                <a:ea typeface="KoPubWorld돋움체 Light"/>
              </a:rPr>
              <a:t>:</a:t>
            </a:r>
            <a:r>
              <a:rPr kumimoji="0" lang="ko-KR" altLang="en-US" i="0" u="none" strike="noStrike" kern="1200" cap="none" spc="0" normalizeH="0" baseline="0">
                <a:solidFill>
                  <a:schemeClr val="dk1"/>
                </a:solidFill>
                <a:latin typeface="KoPubWorld돋움체 Light"/>
                <a:ea typeface="KoPubWorld돋움체 Light"/>
              </a:rPr>
              <a:t> </a:t>
            </a:r>
            <a:r>
              <a:rPr lang="ko-KR" altLang="en-US" spc="0">
                <a:solidFill>
                  <a:schemeClr val="dk1"/>
                </a:solidFill>
                <a:latin typeface="KoPubWorld돋움체 Light"/>
                <a:ea typeface="KoPubWorld돋움체 Light"/>
              </a:rPr>
              <a:t>스포츠 경향</a:t>
            </a:r>
            <a:r>
              <a:rPr lang="en-US" altLang="ko-KR" spc="0">
                <a:solidFill>
                  <a:schemeClr val="dk1"/>
                </a:solidFill>
                <a:latin typeface="KoPubWorld돋움체 Light"/>
                <a:ea typeface="KoPubWorld돋움체 Light"/>
              </a:rPr>
              <a:t>,</a:t>
            </a:r>
            <a:r>
              <a:rPr lang="ko-KR" altLang="en-US" spc="0">
                <a:solidFill>
                  <a:schemeClr val="dk1"/>
                </a:solidFill>
                <a:latin typeface="KoPubWorld돋움체 Light"/>
                <a:ea typeface="KoPubWorld돋움체 Light"/>
              </a:rPr>
              <a:t> https://n.news.naver.com/entertain/article/144/0000393098</a:t>
            </a:r>
            <a:r>
              <a:rPr lang="en-US" altLang="ko-KR" spc="0">
                <a:solidFill>
                  <a:schemeClr val="dk1"/>
                </a:solidFill>
                <a:latin typeface="KoPubWorld돋움체 Light"/>
                <a:ea typeface="KoPubWorld돋움체 Light"/>
                <a:hlinkClick r:id="rId3"/>
              </a:rPr>
              <a:t>,</a:t>
            </a:r>
            <a:r>
              <a:rPr lang="ko-KR" altLang="en-US" spc="0">
                <a:solidFill>
                  <a:schemeClr val="dk1"/>
                </a:solidFill>
                <a:latin typeface="KoPubWorld돋움체 Light"/>
                <a:ea typeface="KoPubWorld돋움체 Light"/>
              </a:rPr>
              <a:t> </a:t>
            </a:r>
            <a:r>
              <a:rPr lang="en-US" altLang="ko-KR" spc="0">
                <a:solidFill>
                  <a:schemeClr val="dk1"/>
                </a:solidFill>
                <a:latin typeface="KoPubWorld돋움체 Light"/>
                <a:ea typeface="KoPubWorld돋움체 Light"/>
              </a:rPr>
              <a:t>2015.</a:t>
            </a:r>
            <a:endParaRPr kumimoji="0" lang="ko-KR" altLang="en-US" i="0" u="none" strike="noStrike" kern="1200" cap="none" spc="0" normalizeH="0" baseline="0">
              <a:solidFill>
                <a:schemeClr val="dk1"/>
              </a:solidFill>
              <a:latin typeface="KoPubWorld돋움체 Light"/>
              <a:ea typeface="KoPubWorld돋움체 Light"/>
            </a:endParaRPr>
          </a:p>
        </p:txBody>
      </p:sp>
      <p:pic>
        <p:nvPicPr>
          <p:cNvPr id="1016" name="그림 10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" y="1600200"/>
            <a:ext cx="4648200" cy="4876800"/>
          </a:xfrm>
          <a:prstGeom prst="rect">
            <a:avLst/>
          </a:prstGeom>
          <a:ln>
            <a:solidFill>
              <a:srgbClr val="F2F2F2">
                <a:alpha val="98000"/>
              </a:srgbClr>
            </a:solidFill>
          </a:ln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8562" y="4708838"/>
            <a:ext cx="2772111" cy="1498250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3836709" y="4459209"/>
            <a:ext cx="7640556" cy="2017791"/>
            <a:chOff x="3836709" y="4222533"/>
            <a:chExt cx="6815056" cy="201779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36709" y="4291187"/>
              <a:ext cx="2081993" cy="194913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6096000" y="4222533"/>
              <a:ext cx="2291990" cy="201140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426091" y="4291188"/>
              <a:ext cx="2225674" cy="1896183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48086" y="2420449"/>
            <a:ext cx="2714961" cy="1264277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3836708" y="2171339"/>
            <a:ext cx="7640556" cy="1857746"/>
            <a:chOff x="4015743" y="1887038"/>
            <a:chExt cx="7778530" cy="1857746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8"/>
            <a:srcRect b="15650"/>
            <a:stretch>
              <a:fillRect/>
            </a:stretch>
          </p:blipFill>
          <p:spPr>
            <a:xfrm>
              <a:off x="4015743" y="1887038"/>
              <a:ext cx="3778779" cy="185774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9"/>
            <a:srcRect b="18350"/>
            <a:stretch>
              <a:fillRect/>
            </a:stretch>
          </p:blipFill>
          <p:spPr>
            <a:xfrm>
              <a:off x="7909122" y="1921196"/>
              <a:ext cx="3885151" cy="1823588"/>
            </a:xfrm>
            <a:prstGeom prst="rect">
              <a:avLst/>
            </a:prstGeom>
          </p:spPr>
        </p:pic>
      </p:grpSp>
      <p:sp>
        <p:nvSpPr>
          <p:cNvPr id="19" name="가로 글상자 18"/>
          <p:cNvSpPr txBox="1"/>
          <p:nvPr/>
        </p:nvSpPr>
        <p:spPr>
          <a:xfrm>
            <a:off x="787730" y="1603842"/>
            <a:ext cx="2665793" cy="45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>
                <a:solidFill>
                  <a:schemeClr val="lt1"/>
                </a:solidFill>
                <a:latin typeface="ONE 모바일고딕 Title"/>
                <a:ea typeface="ONE 모바일고딕 Title"/>
              </a:rPr>
              <a:t>기관명(누리집)</a:t>
            </a:r>
          </a:p>
        </p:txBody>
      </p:sp>
      <p:sp>
        <p:nvSpPr>
          <p:cNvPr id="20" name="가로 글상자 19"/>
          <p:cNvSpPr txBox="1"/>
          <p:nvPr/>
        </p:nvSpPr>
        <p:spPr>
          <a:xfrm>
            <a:off x="4185968" y="1603842"/>
            <a:ext cx="6999670" cy="45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>
                <a:solidFill>
                  <a:schemeClr val="lt1"/>
                </a:solidFill>
                <a:latin typeface="ONE 모바일고딕 Title"/>
                <a:ea typeface="ONE 모바일고딕 Title"/>
              </a:rPr>
              <a:t>관련 정보 탑재 경로</a:t>
            </a:r>
          </a:p>
        </p:txBody>
      </p:sp>
      <p:sp>
        <p:nvSpPr>
          <p:cNvPr id="25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800">
                <a:solidFill>
                  <a:schemeClr val="lt1"/>
                </a:solidFill>
                <a:latin typeface="ONE 모바일고딕 Title"/>
                <a:ea typeface="ONE 모바일고딕 Title"/>
              </a:rPr>
              <a:t>학부모 활용자료 안내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9987" y="2550361"/>
            <a:ext cx="2829261" cy="121619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3918314" y="2209800"/>
            <a:ext cx="7532856" cy="1826239"/>
            <a:chOff x="3918314" y="1986541"/>
            <a:chExt cx="7062240" cy="182623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918314" y="1993506"/>
              <a:ext cx="3379553" cy="1790699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398578" y="1986541"/>
              <a:ext cx="3581976" cy="1826239"/>
            </a:xfrm>
            <a:prstGeom prst="rect">
              <a:avLst/>
            </a:prstGeom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13128" y="4804087"/>
            <a:ext cx="2697545" cy="134963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918314" y="4539832"/>
            <a:ext cx="2933448" cy="187814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927962" y="4539832"/>
            <a:ext cx="4523208" cy="1878141"/>
          </a:xfrm>
          <a:prstGeom prst="rect">
            <a:avLst/>
          </a:prstGeom>
        </p:spPr>
      </p:pic>
      <p:sp>
        <p:nvSpPr>
          <p:cNvPr id="29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rgbClr val="FFFFFF"/>
                </a:solidFill>
                <a:latin typeface="ONE 모바일고딕 Title"/>
                <a:ea typeface="ONE 모바일고딕 Title"/>
              </a:rPr>
              <a:t>학부모 활용자료 안내</a:t>
            </a:r>
          </a:p>
        </p:txBody>
      </p:sp>
      <p:sp>
        <p:nvSpPr>
          <p:cNvPr id="30" name="가로 글상자 18"/>
          <p:cNvSpPr txBox="1"/>
          <p:nvPr/>
        </p:nvSpPr>
        <p:spPr>
          <a:xfrm>
            <a:off x="787730" y="1603842"/>
            <a:ext cx="2665793" cy="45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FFFFFF"/>
                </a:solidFill>
                <a:latin typeface="ONE 모바일고딕 Title"/>
                <a:ea typeface="ONE 모바일고딕 Title"/>
              </a:rPr>
              <a:t>기관명(누리집)</a:t>
            </a:r>
          </a:p>
        </p:txBody>
      </p:sp>
      <p:sp>
        <p:nvSpPr>
          <p:cNvPr id="31" name="가로 글상자 19"/>
          <p:cNvSpPr txBox="1"/>
          <p:nvPr/>
        </p:nvSpPr>
        <p:spPr>
          <a:xfrm>
            <a:off x="4185968" y="1603842"/>
            <a:ext cx="6999670" cy="45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FFFFFF"/>
                </a:solidFill>
                <a:latin typeface="ONE 모바일고딕 Title"/>
                <a:ea typeface="ONE 모바일고딕 Title"/>
              </a:rPr>
              <a:t>관련 정보 탑재 경로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2"/>
          <p:cNvPicPr>
            <a:picLocks noChangeAspect="1"/>
          </p:cNvPicPr>
          <p:nvPr/>
        </p:nvPicPr>
        <p:blipFill rotWithShape="1">
          <a:blip r:embed="rId3"/>
          <a:srcRect r="50000"/>
          <a:stretch>
            <a:fillRect/>
          </a:stretch>
        </p:blipFill>
        <p:spPr>
          <a:xfrm>
            <a:off x="673342" y="1734678"/>
            <a:ext cx="5308357" cy="4380944"/>
          </a:xfrm>
          <a:prstGeom prst="rect">
            <a:avLst/>
          </a:prstGeom>
        </p:spPr>
      </p:pic>
      <p:pic>
        <p:nvPicPr>
          <p:cNvPr id="9" name="그림 18"/>
          <p:cNvPicPr>
            <a:picLocks noChangeAspect="1"/>
          </p:cNvPicPr>
          <p:nvPr/>
        </p:nvPicPr>
        <p:blipFill rotWithShape="1">
          <a:blip r:embed="rId4"/>
          <a:srcRect r="50000"/>
          <a:stretch>
            <a:fillRect/>
          </a:stretch>
        </p:blipFill>
        <p:spPr>
          <a:xfrm>
            <a:off x="6259639" y="1725301"/>
            <a:ext cx="5308357" cy="439031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63438" y="1600200"/>
            <a:ext cx="5518262" cy="476808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173915" y="1600200"/>
            <a:ext cx="5518262" cy="476808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5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rgbClr val="FFFFFF"/>
                </a:solidFill>
                <a:latin typeface="ONE 모바일고딕 Title"/>
                <a:ea typeface="ONE 모바일고딕 Title"/>
              </a:rPr>
              <a:t>학부모 활용자료 안내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1951567" y="2080260"/>
            <a:ext cx="7306027" cy="22631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140000"/>
              </a:lnSpc>
              <a:spcAft>
                <a:spcPts val="1500"/>
              </a:spcAft>
              <a:defRPr/>
            </a:pPr>
            <a:r>
              <a:rPr lang="ko-KR" altLang="en-US" sz="2800">
                <a:solidFill>
                  <a:schemeClr val="tx1"/>
                </a:solidFill>
                <a:latin typeface="ONE 모바일고딕 Title"/>
                <a:ea typeface="ONE 모바일고딕 Title"/>
              </a:rPr>
              <a:t>인성교육의 필요성</a:t>
            </a:r>
          </a:p>
          <a:p>
            <a:pPr lvl="0">
              <a:lnSpc>
                <a:spcPct val="140000"/>
              </a:lnSpc>
              <a:spcAft>
                <a:spcPts val="1500"/>
              </a:spcAft>
              <a:defRPr/>
            </a:pPr>
            <a:r>
              <a:rPr lang="ko-KR" altLang="en-US" sz="2800">
                <a:solidFill>
                  <a:schemeClr val="tx1"/>
                </a:solidFill>
                <a:latin typeface="ONE 모바일고딕 Title"/>
                <a:ea typeface="ONE 모바일고딕 Title"/>
              </a:rPr>
              <a:t>경기도교육청 인성교육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ko-KR" altLang="en-US" sz="2800">
                <a:solidFill>
                  <a:schemeClr val="tx1"/>
                </a:solidFill>
                <a:latin typeface="ONE 모바일고딕 Title"/>
                <a:ea typeface="ONE 모바일고딕 Title"/>
              </a:rPr>
              <a:t>가정에서의 인성교육 실천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rgbClr val="FFFFFF"/>
                </a:solidFill>
                <a:latin typeface="ONE 모바일고딕 Title"/>
                <a:ea typeface="ONE 모바일고딕 Title"/>
              </a:rPr>
              <a:t>참고 자료 안내</a:t>
            </a:r>
          </a:p>
        </p:txBody>
      </p:sp>
      <p:sp>
        <p:nvSpPr>
          <p:cNvPr id="4" name="가로 글상자 3"/>
          <p:cNvSpPr txBox="1"/>
          <p:nvPr/>
        </p:nvSpPr>
        <p:spPr>
          <a:xfrm>
            <a:off x="190500" y="1676400"/>
            <a:ext cx="11811000" cy="48082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70000"/>
              </a:lnSpc>
              <a:buNone/>
              <a:defRPr/>
            </a:pPr>
            <a:r>
              <a:rPr lang="en-US" altLang="ko-KR" sz="4000" b="1">
                <a:solidFill>
                  <a:srgbClr val="A6A6A6"/>
                </a:solidFill>
                <a:ea typeface="SB 어그로 Light"/>
              </a:rPr>
              <a:t> </a:t>
            </a:r>
            <a:r>
              <a:rPr lang="en-US" altLang="ko-KR" sz="4000" b="1" spc="-100">
                <a:solidFill>
                  <a:srgbClr val="A6A6A6"/>
                </a:solidFill>
                <a:ea typeface="SB 어그로 Light"/>
              </a:rPr>
              <a:t> </a:t>
            </a:r>
            <a:r>
              <a:rPr lang="en-US" altLang="ko-KR" sz="3000" b="1" spc="-100">
                <a:solidFill>
                  <a:srgbClr val="A6A6A6"/>
                </a:solidFill>
                <a:ea typeface="ONE 모바일고딕 Title"/>
              </a:rPr>
              <a:t>•</a:t>
            </a:r>
            <a:r>
              <a:rPr lang="ko-KR" altLang="en-US" sz="3000" b="1" spc="-100">
                <a:solidFill>
                  <a:srgbClr val="51959E"/>
                </a:solidFill>
                <a:latin typeface="ONE 모바일고딕 Title"/>
                <a:ea typeface="ONE 모바일고딕 Title"/>
              </a:rPr>
              <a:t> </a:t>
            </a:r>
            <a:r>
              <a:rPr lang="en-US" altLang="ko-KR" sz="3000" b="1" spc="-100">
                <a:solidFill>
                  <a:srgbClr val="51959E"/>
                </a:solidFill>
                <a:latin typeface="ONE 모바일고딕 Title"/>
                <a:ea typeface="ONE 모바일고딕 Title"/>
              </a:rPr>
              <a:t> 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경기도평생학습포털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(GSEEK)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슬기로운 부모 역할</a:t>
            </a:r>
          </a:p>
          <a:p>
            <a:pPr lvl="0" algn="just">
              <a:lnSpc>
                <a:spcPct val="70000"/>
              </a:lnSpc>
              <a:buNone/>
              <a:defRPr/>
            </a:pPr>
            <a:r>
              <a:rPr lang="ko-KR" altLang="en-US" sz="3000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     </a:t>
            </a:r>
            <a:r>
              <a:rPr lang="en-US" altLang="ko-KR" sz="1100" u="sng" spc="-100">
                <a:solidFill>
                  <a:srgbClr val="000000"/>
                </a:solidFill>
                <a:latin typeface="KoPubWorld돋움체 Light"/>
                <a:ea typeface="KoPubWorld돋움체 Light"/>
                <a:hlinkClick r:id="rId3"/>
              </a:rPr>
              <a:t>https://www.gseek.kr/member/rl/courseInfo/onCourseCsInfo.do?menuId=&amp;menuStep=&amp;pMenuId=PTOP&amp;courseSeq=4593&amp;courseCsSeq=1&amp;courseCateCode=G520&amp;eduTypeCode=&amp;stuSeq=</a:t>
            </a:r>
            <a:r>
              <a:rPr lang="ko-KR" altLang="en-US" sz="1100" u="sng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</a:t>
            </a:r>
            <a:endParaRPr lang="ko-KR" altLang="en-US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ko-KR" altLang="en-US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ko-KR" altLang="en-US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ko-KR" altLang="en-US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A6A6A6"/>
                </a:solidFill>
                <a:latin typeface="ONE 모바일고딕 Title"/>
                <a:ea typeface="ONE 모바일고딕 Title"/>
              </a:rPr>
              <a:t>  </a:t>
            </a:r>
            <a:r>
              <a:rPr lang="en-US" altLang="ko-KR" sz="3000" b="1" spc="-100">
                <a:solidFill>
                  <a:srgbClr val="A6A6A6"/>
                </a:solidFill>
                <a:ea typeface="ONE 모바일고딕 Title"/>
              </a:rPr>
              <a:t>•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 </a:t>
            </a:r>
            <a:r>
              <a:rPr lang="en-US" altLang="ko-KR" sz="3000" b="1" spc="-100">
                <a:solidFill>
                  <a:schemeClr val="dk1"/>
                </a:solidFill>
                <a:latin typeface="ONE 모바일고딕 Title"/>
                <a:ea typeface="ONE 모바일고딕 Title"/>
              </a:rPr>
              <a:t>EBS</a:t>
            </a:r>
            <a:r>
              <a:rPr lang="ko-KR" altLang="en-US" sz="3000" b="1" spc="-100">
                <a:solidFill>
                  <a:schemeClr val="dk1"/>
                </a:solidFill>
                <a:latin typeface="ONE 모바일고딕 Title"/>
                <a:ea typeface="ONE 모바일고딕 Title"/>
              </a:rPr>
              <a:t> </a:t>
            </a:r>
            <a:r>
              <a:rPr lang="en-US" altLang="ko-KR" sz="3000" b="1" spc="-100">
                <a:solidFill>
                  <a:schemeClr val="dk1"/>
                </a:solidFill>
                <a:latin typeface="ONE 모바일고딕 Title"/>
                <a:ea typeface="ONE 모바일고딕 Title"/>
              </a:rPr>
              <a:t>NEWS</a:t>
            </a:r>
            <a:r>
              <a:rPr lang="ko-KR" altLang="en-US" sz="3000" b="1" spc="-100">
                <a:solidFill>
                  <a:schemeClr val="dk1"/>
                </a:solidFill>
                <a:latin typeface="ONE 모바일고딕 Title"/>
                <a:ea typeface="ONE 모바일고딕 Title"/>
              </a:rPr>
              <a:t> 사춘기를 부탁해</a:t>
            </a:r>
          </a:p>
          <a:p>
            <a:pPr lvl="0" algn="just">
              <a:lnSpc>
                <a:spcPct val="70000"/>
              </a:lnSpc>
              <a:buNone/>
              <a:defRPr/>
            </a:pPr>
            <a:r>
              <a:rPr lang="ko-KR" altLang="en-US" sz="3000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     </a:t>
            </a:r>
            <a:r>
              <a:rPr lang="en-US" altLang="ko-KR" sz="1100" kern="1200" spc="-100">
                <a:solidFill>
                  <a:schemeClr val="dk1"/>
                </a:solidFill>
                <a:latin typeface="KoPubWorld돋움체 Light"/>
                <a:ea typeface="KoPubWorld돋움체 Light"/>
                <a:hlinkClick r:id="rId4"/>
              </a:rPr>
              <a:t>https://home.ebs.co.kr/ebsnews/menu1/newsAllList?newsFldDetlCd=CORNER_11</a:t>
            </a:r>
            <a:endParaRPr lang="en-US" altLang="ko-KR" sz="1100" kern="1200" spc="-100">
              <a:solidFill>
                <a:schemeClr val="dk1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kern="1200" spc="-100">
              <a:solidFill>
                <a:schemeClr val="dk1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kern="1200" spc="-100">
              <a:solidFill>
                <a:schemeClr val="dk1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kern="1200" spc="-100">
              <a:solidFill>
                <a:schemeClr val="dk1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A6A6A6"/>
                </a:solidFill>
                <a:latin typeface="ONE 모바일고딕 Title"/>
                <a:ea typeface="ONE 모바일고딕 Title"/>
              </a:rPr>
              <a:t>  </a:t>
            </a:r>
            <a:r>
              <a:rPr lang="en-US" altLang="ko-KR" sz="3000" b="1" spc="-100">
                <a:solidFill>
                  <a:srgbClr val="A6A6A6"/>
                </a:solidFill>
                <a:ea typeface="ONE 모바일고딕 Title"/>
              </a:rPr>
              <a:t>•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 경기도교육청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TV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유튜브채널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_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인성교육</a:t>
            </a:r>
          </a:p>
          <a:p>
            <a:pPr lvl="0" algn="just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    </a:t>
            </a:r>
            <a:r>
              <a:rPr lang="en-US" altLang="ko-KR" sz="3000" b="1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</a:t>
            </a:r>
            <a:r>
              <a:rPr lang="en-US" altLang="ko-KR" sz="1100" spc="-100">
                <a:solidFill>
                  <a:srgbClr val="000000"/>
                </a:solidFill>
                <a:latin typeface="KoPubWorld돋움체 Light"/>
                <a:ea typeface="KoPubWorld돋움체 Light"/>
                <a:hlinkClick r:id="rId5"/>
              </a:rPr>
              <a:t>https://www.youtube.com/@GoeEduNews/search?query=%EC%9D%B8%EC%84%B1</a:t>
            </a: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 algn="just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A6A6A6"/>
                </a:solidFill>
                <a:latin typeface="ONE 모바일고딕 Title"/>
                <a:ea typeface="ONE 모바일고딕 Title"/>
              </a:rPr>
              <a:t>  </a:t>
            </a:r>
            <a:r>
              <a:rPr lang="en-US" altLang="ko-KR" sz="3000" b="1" spc="-100">
                <a:solidFill>
                  <a:srgbClr val="A6A6A6"/>
                </a:solidFill>
                <a:ea typeface="ONE 모바일고딕 Title"/>
              </a:rPr>
              <a:t>•</a:t>
            </a:r>
            <a:r>
              <a:rPr lang="ko-KR" altLang="en-US" sz="3000" b="1" spc="-100">
                <a:solidFill>
                  <a:srgbClr val="A6A6A6"/>
                </a:solidFill>
                <a:latin typeface="ONE 모바일고딕 Title"/>
                <a:ea typeface="ONE 모바일고딕 Title"/>
              </a:rPr>
              <a:t> 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여성가족부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_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부모교육 강의실 </a:t>
            </a: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000000"/>
                </a:solidFill>
                <a:latin typeface="KoPubWorld돋움체 Light"/>
                <a:ea typeface="KoPubWorld돋움체 Light"/>
              </a:rPr>
              <a:t>      </a:t>
            </a:r>
            <a:r>
              <a:rPr lang="en-US" altLang="ko-KR" sz="1100" spc="-100">
                <a:solidFill>
                  <a:srgbClr val="000000"/>
                </a:solidFill>
                <a:latin typeface="KoPubWorld돋움체 Light"/>
                <a:ea typeface="KoPubWorld돋움체 Light"/>
                <a:hlinkClick r:id="rId6"/>
              </a:rPr>
              <a:t>https://www.mogef.go.kr/kps/pec/kps_pec_s001.do?mid=mda777&amp;cd=kps&amp;etc3=M</a:t>
            </a: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endParaRPr lang="en-US" altLang="ko-KR" sz="1100" spc="-100">
              <a:solidFill>
                <a:srgbClr val="000000"/>
              </a:solidFill>
              <a:latin typeface="KoPubWorld돋움체 Light"/>
              <a:ea typeface="KoPubWorld돋움체 Light"/>
            </a:endParaRP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rgbClr val="A6A6A6"/>
                </a:solidFill>
                <a:latin typeface="ONE 모바일고딕 Title"/>
                <a:ea typeface="ONE 모바일고딕 Title"/>
              </a:rPr>
              <a:t>  </a:t>
            </a:r>
            <a:r>
              <a:rPr lang="en-US" altLang="ko-KR" sz="3000" b="1" spc="-100">
                <a:solidFill>
                  <a:srgbClr val="A6A6A6"/>
                </a:solidFill>
                <a:ea typeface="ONE 모바일고딕 Title"/>
              </a:rPr>
              <a:t>•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</a:t>
            </a:r>
            <a:r>
              <a:rPr lang="ko-KR" altLang="en-US" sz="3000" kern="0" spc="-100">
                <a:solidFill>
                  <a:srgbClr val="595959"/>
                </a:solidFill>
                <a:latin typeface="ONE 모바일고딕 Title"/>
                <a:ea typeface="ONE 모바일고딕 Title"/>
                <a:cs typeface="NanumSquareRoundOTF Regular"/>
              </a:rPr>
              <a:t> 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전국학부모지원센터 유튜브채널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_2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부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,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궁금해요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!</a:t>
            </a:r>
            <a:r>
              <a:rPr lang="ko-KR" altLang="en-US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 아이의 대화법</a:t>
            </a:r>
            <a:r>
              <a:rPr lang="en-US" altLang="ko-KR" sz="3000" b="1" spc="-100">
                <a:solidFill>
                  <a:srgbClr val="000000"/>
                </a:solidFill>
                <a:latin typeface="ONE 모바일고딕 Title"/>
                <a:ea typeface="ONE 모바일고딕 Title"/>
              </a:rPr>
              <a:t>!</a:t>
            </a:r>
          </a:p>
          <a:p>
            <a:pPr lvl="0">
              <a:lnSpc>
                <a:spcPct val="70000"/>
              </a:lnSpc>
              <a:buNone/>
              <a:defRPr/>
            </a:pPr>
            <a:r>
              <a:rPr lang="ko-KR" altLang="en-US" sz="3000" b="1" spc="-100">
                <a:solidFill>
                  <a:schemeClr val="dk1"/>
                </a:solidFill>
                <a:latin typeface="KoPubWorld돋움체 Light"/>
                <a:ea typeface="KoPubWorld돋움체 Light"/>
              </a:rPr>
              <a:t>    </a:t>
            </a:r>
            <a:r>
              <a:rPr lang="ko-KR" altLang="en-US" sz="1100" spc="-100">
                <a:solidFill>
                  <a:schemeClr val="dk1"/>
                </a:solidFill>
                <a:latin typeface="KoPubWorld돋움체 Light"/>
                <a:ea typeface="KoPubWorld돋움체 Light"/>
              </a:rPr>
              <a:t> </a:t>
            </a:r>
            <a:r>
              <a:rPr lang="en-US" altLang="ko-KR" sz="1100" spc="-100">
                <a:solidFill>
                  <a:schemeClr val="dk1"/>
                </a:solidFill>
                <a:latin typeface="KoPubWorld돋움체 Light"/>
                <a:ea typeface="KoPubWorld돋움체 Light"/>
              </a:rPr>
              <a:t>      </a:t>
            </a:r>
            <a:r>
              <a:rPr lang="en-US" altLang="ko-KR" sz="1100" spc="-100">
                <a:solidFill>
                  <a:schemeClr val="dk1"/>
                </a:solidFill>
                <a:latin typeface="KoPubWorld돋움체 Light"/>
                <a:ea typeface="KoPubWorld돋움체 Light"/>
                <a:hlinkClick r:id="rId7"/>
              </a:rPr>
              <a:t>https://www.youtube.com/watch?v=EAU2RH40at8</a:t>
            </a:r>
            <a:r>
              <a:rPr lang="ko-KR" altLang="en-US" sz="1100" spc="-100">
                <a:solidFill>
                  <a:schemeClr val="dk1"/>
                </a:solidFill>
                <a:latin typeface="KoPubWorld돋움체 Light"/>
                <a:ea typeface="KoPubWorld돋움체 Ligh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2024년 우리 학교 인성교육, 이렇게 합니다.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가로 글상자 1005"/>
          <p:cNvSpPr txBox="1"/>
          <p:nvPr/>
        </p:nvSpPr>
        <p:spPr>
          <a:xfrm>
            <a:off x="0" y="2133600"/>
            <a:ext cx="9817100" cy="151701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 latinLnBrk="1">
              <a:spcAft>
                <a:spcPts val="3000"/>
              </a:spcAft>
              <a:buNone/>
              <a:defRPr/>
            </a:pPr>
            <a:r>
              <a:rPr lang="en-US" altLang="ko-KR" sz="940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인성이 니 스펙</a:t>
            </a:r>
          </a:p>
        </p:txBody>
      </p:sp>
      <p:grpSp>
        <p:nvGrpSpPr>
          <p:cNvPr id="1009" name="그룹 1008"/>
          <p:cNvGrpSpPr/>
          <p:nvPr/>
        </p:nvGrpSpPr>
        <p:grpSpPr>
          <a:xfrm>
            <a:off x="2362200" y="3897630"/>
            <a:ext cx="9450094" cy="1664970"/>
            <a:chOff x="2362200" y="3897630"/>
            <a:chExt cx="9450094" cy="1664970"/>
          </a:xfrm>
        </p:grpSpPr>
        <p:pic>
          <p:nvPicPr>
            <p:cNvPr id="1008" name="Object 2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62200" y="4495800"/>
              <a:ext cx="9450094" cy="1066800"/>
            </a:xfrm>
            <a:prstGeom prst="rect">
              <a:avLst/>
            </a:prstGeom>
          </p:spPr>
        </p:pic>
        <p:sp>
          <p:nvSpPr>
            <p:cNvPr id="1007" name="가로 글상자 1006"/>
            <p:cNvSpPr txBox="1"/>
            <p:nvPr/>
          </p:nvSpPr>
          <p:spPr>
            <a:xfrm>
              <a:off x="2895600" y="3897630"/>
              <a:ext cx="8763000" cy="1512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latinLnBrk="1">
                <a:spcAft>
                  <a:spcPts val="3000"/>
                </a:spcAft>
                <a:buNone/>
                <a:defRPr/>
              </a:pPr>
              <a:r>
                <a:rPr lang="en-US" altLang="ko-KR" sz="9400" baseline="0">
                  <a:solidFill>
                    <a:schemeClr val="dk1"/>
                  </a:solidFill>
                  <a:latin typeface="ONE 모바일고딕 Title"/>
                  <a:ea typeface="ONE 모바일고딕 Title"/>
                </a:rPr>
                <a:t>인성 </a:t>
              </a:r>
              <a:r>
                <a:rPr lang="en-US" altLang="ko-KR" sz="9400" baseline="0">
                  <a:solidFill>
                    <a:srgbClr val="1A8185"/>
                  </a:solidFill>
                  <a:latin typeface="ONE 모바일고딕 Title"/>
                  <a:ea typeface="ONE 모바일고딕 Title"/>
                </a:rPr>
                <a:t>RESPECT</a:t>
              </a:r>
              <a:r>
                <a:rPr lang="en-US" altLang="ko-KR" sz="9400" baseline="0">
                  <a:solidFill>
                    <a:schemeClr val="dk1"/>
                  </a:solidFill>
                  <a:latin typeface="ONE 모바일고딕 Title"/>
                  <a:ea typeface="ONE 모바일고딕 Title"/>
                </a:rPr>
                <a:t>!</a:t>
              </a: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animBg="1"/>
      <p:bldP spid="100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9448800" y="1143000"/>
            <a:ext cx="1600200" cy="102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6200" b="0" i="0" u="none" strike="noStrike" kern="1200" cap="none" spc="0" normalizeH="0" baseline="0">
                <a:solidFill>
                  <a:srgbClr val="1A8185"/>
                </a:solidFill>
                <a:latin typeface="ONE 모바일고딕 Title"/>
                <a:ea typeface="ONE 모바일고딕 Title"/>
              </a:rPr>
              <a:t>1</a:t>
            </a:r>
          </a:p>
        </p:txBody>
      </p:sp>
      <p:sp>
        <p:nvSpPr>
          <p:cNvPr id="3" name="가로 글상자 2"/>
          <p:cNvSpPr txBox="1"/>
          <p:nvPr/>
        </p:nvSpPr>
        <p:spPr>
          <a:xfrm>
            <a:off x="1447798" y="2804160"/>
            <a:ext cx="807720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인성교육의 필요성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가로 글상자 100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인성교육의 필요성</a:t>
            </a:r>
          </a:p>
        </p:txBody>
      </p:sp>
      <p:grpSp>
        <p:nvGrpSpPr>
          <p:cNvPr id="1009" name="그룹 1008"/>
          <p:cNvGrpSpPr/>
          <p:nvPr/>
        </p:nvGrpSpPr>
        <p:grpSpPr>
          <a:xfrm>
            <a:off x="1257300" y="2062603"/>
            <a:ext cx="9817100" cy="3880997"/>
            <a:chOff x="1257300" y="2062603"/>
            <a:chExt cx="9817100" cy="3880997"/>
          </a:xfrm>
        </p:grpSpPr>
        <p:pic>
          <p:nvPicPr>
            <p:cNvPr id="1005" name="그림 1004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700476" y="2062603"/>
              <a:ext cx="8891324" cy="3880997"/>
            </a:xfrm>
            <a:prstGeom prst="rect">
              <a:avLst/>
            </a:prstGeom>
          </p:spPr>
        </p:pic>
        <p:sp>
          <p:nvSpPr>
            <p:cNvPr id="1006" name="가로 글상자 1005"/>
            <p:cNvSpPr txBox="1"/>
            <p:nvPr/>
          </p:nvSpPr>
          <p:spPr>
            <a:xfrm>
              <a:off x="1257300" y="2362200"/>
              <a:ext cx="9817100" cy="66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dk1"/>
                  </a:solidFill>
                  <a:latin typeface="ONE 모바일고딕 Title"/>
                  <a:ea typeface="ONE 모바일고딕 Title"/>
                </a:rPr>
                <a:t>미래 인재의 핵심 역량인 인성 함양</a:t>
              </a:r>
            </a:p>
          </p:txBody>
        </p:sp>
        <p:sp>
          <p:nvSpPr>
            <p:cNvPr id="1007" name="가로 글상자 1006"/>
            <p:cNvSpPr txBox="1"/>
            <p:nvPr/>
          </p:nvSpPr>
          <p:spPr>
            <a:xfrm>
              <a:off x="1257300" y="3733800"/>
              <a:ext cx="9817100" cy="66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800" b="0" i="0" u="none" strike="noStrike" kern="1200" cap="none" spc="0" normalizeH="0" baseline="0">
                  <a:solidFill>
                    <a:schemeClr val="tx1"/>
                  </a:solidFill>
                  <a:latin typeface="ONE 모바일고딕 Title"/>
                  <a:ea typeface="ONE 모바일고딕 Title"/>
                </a:rPr>
                <a:t>인성교육 강화에 대한 사회적 요구 증대</a:t>
              </a:r>
            </a:p>
          </p:txBody>
        </p:sp>
        <p:sp>
          <p:nvSpPr>
            <p:cNvPr id="1008" name="가로 글상자 1007"/>
            <p:cNvSpPr txBox="1"/>
            <p:nvPr/>
          </p:nvSpPr>
          <p:spPr>
            <a:xfrm>
              <a:off x="2895600" y="4953000"/>
              <a:ext cx="7467600" cy="88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lt1"/>
                  </a:solidFill>
                  <a:latin typeface="KoPubWorld돋움체 Light"/>
                  <a:ea typeface="KoPubWorld돋움체 Light"/>
                </a:rPr>
                <a:t>※ 교사·학부모 정책 모니터단 설문조사:</a:t>
              </a:r>
            </a:p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lt1"/>
                  </a:solidFill>
                  <a:latin typeface="KoPubWorld돋움체 Light"/>
                  <a:ea typeface="KoPubWorld돋움체 Light"/>
                </a:rPr>
                <a:t>    미래사회의 인성교육, 더 강조될 것(89.14%)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9448800" y="1143000"/>
            <a:ext cx="1600200" cy="102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6200" b="0" i="0" u="none" strike="noStrike" kern="1200" cap="none" spc="0" normalizeH="0" baseline="0">
                <a:solidFill>
                  <a:srgbClr val="1A8185"/>
                </a:solidFill>
                <a:latin typeface="ONE 모바일고딕 Title"/>
                <a:ea typeface="ONE 모바일고딕 Title"/>
              </a:rPr>
              <a:t>2</a:t>
            </a:r>
          </a:p>
        </p:txBody>
      </p:sp>
      <p:sp>
        <p:nvSpPr>
          <p:cNvPr id="3" name="가로 글상자 2"/>
          <p:cNvSpPr txBox="1"/>
          <p:nvPr/>
        </p:nvSpPr>
        <p:spPr>
          <a:xfrm>
            <a:off x="1447798" y="2804160"/>
            <a:ext cx="807720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경기도교육청 인성교육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가로 글상자 1010"/>
          <p:cNvSpPr txBox="1"/>
          <p:nvPr/>
        </p:nvSpPr>
        <p:spPr>
          <a:xfrm>
            <a:off x="4212166" y="596194"/>
            <a:ext cx="4042833" cy="268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1025" name="그룹 1024"/>
          <p:cNvGrpSpPr/>
          <p:nvPr/>
        </p:nvGrpSpPr>
        <p:grpSpPr>
          <a:xfrm>
            <a:off x="425291" y="1600199"/>
            <a:ext cx="11341418" cy="1346336"/>
            <a:chOff x="425291" y="1600199"/>
            <a:chExt cx="11341418" cy="1346336"/>
          </a:xfrm>
        </p:grpSpPr>
        <p:pic>
          <p:nvPicPr>
            <p:cNvPr id="1020" name="그림 101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25291" y="1600199"/>
              <a:ext cx="11341418" cy="1346336"/>
            </a:xfrm>
            <a:prstGeom prst="rect">
              <a:avLst/>
            </a:prstGeom>
          </p:spPr>
        </p:pic>
        <p:sp>
          <p:nvSpPr>
            <p:cNvPr id="1014" name="가로 글상자 1013"/>
            <p:cNvSpPr txBox="1"/>
            <p:nvPr/>
          </p:nvSpPr>
          <p:spPr>
            <a:xfrm>
              <a:off x="479425" y="1835466"/>
              <a:ext cx="11228918" cy="755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4400" b="0" i="0" u="none" strike="noStrike" kern="1200" cap="none" spc="0" normalizeH="0" baseline="0">
                  <a:solidFill>
                    <a:schemeClr val="dk1"/>
                  </a:solidFill>
                  <a:latin typeface="ONE 모바일고딕 Title"/>
                  <a:ea typeface="ONE 모바일고딕 Title"/>
                </a:rPr>
                <a:t>인성과 역량을 갖춘 </a:t>
              </a:r>
              <a:r>
                <a:rPr kumimoji="0" lang="ko-KR" altLang="en-US" sz="4400" b="0" i="0" u="none" strike="noStrike" kern="1200" cap="none" spc="0" normalizeH="0" baseline="0">
                  <a:solidFill>
                    <a:srgbClr val="1A8185"/>
                  </a:solidFill>
                  <a:latin typeface="ONE 모바일고딕 Title"/>
                  <a:ea typeface="ONE 모바일고딕 Title"/>
                </a:rPr>
                <a:t>미래 인재</a:t>
              </a:r>
            </a:p>
          </p:txBody>
        </p:sp>
      </p:grpSp>
      <p:grpSp>
        <p:nvGrpSpPr>
          <p:cNvPr id="1024" name="그룹 1023"/>
          <p:cNvGrpSpPr/>
          <p:nvPr/>
        </p:nvGrpSpPr>
        <p:grpSpPr>
          <a:xfrm>
            <a:off x="425291" y="2819400"/>
            <a:ext cx="11341418" cy="1792676"/>
            <a:chOff x="425291" y="2819400"/>
            <a:chExt cx="11341418" cy="1792676"/>
          </a:xfrm>
        </p:grpSpPr>
        <p:pic>
          <p:nvPicPr>
            <p:cNvPr id="1021" name="그림 10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25291" y="2819400"/>
              <a:ext cx="11341418" cy="1792675"/>
            </a:xfrm>
            <a:prstGeom prst="rect">
              <a:avLst/>
            </a:prstGeom>
          </p:spPr>
        </p:pic>
        <p:sp>
          <p:nvSpPr>
            <p:cNvPr id="1015" name="가로 글상자 1014"/>
            <p:cNvSpPr txBox="1"/>
            <p:nvPr/>
          </p:nvSpPr>
          <p:spPr>
            <a:xfrm>
              <a:off x="9192683" y="3467100"/>
              <a:ext cx="2084917" cy="755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44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인성</a:t>
              </a:r>
            </a:p>
          </p:txBody>
        </p:sp>
        <p:sp>
          <p:nvSpPr>
            <p:cNvPr id="1017" name="가로 글상자 1016"/>
            <p:cNvSpPr txBox="1"/>
            <p:nvPr/>
          </p:nvSpPr>
          <p:spPr>
            <a:xfrm>
              <a:off x="1576916" y="3429000"/>
              <a:ext cx="7725834" cy="875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dk1"/>
                  </a:solidFill>
                  <a:latin typeface="KoPubWorld돋움체 Medium"/>
                  <a:ea typeface="KoPubWorld돋움체 Medium"/>
                </a:rPr>
                <a:t>개인의 도덕적 선을 바탕으로 타인을 존중하고 배려하며</a:t>
              </a:r>
            </a:p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dk1"/>
                  </a:solidFill>
                  <a:latin typeface="KoPubWorld돋움체 Medium"/>
                  <a:ea typeface="KoPubWorld돋움체 Medium"/>
                </a:rPr>
                <a:t>함께 협력하고 책임지는 공동체성에 기반한</a:t>
              </a:r>
            </a:p>
          </p:txBody>
        </p:sp>
      </p:grpSp>
      <p:grpSp>
        <p:nvGrpSpPr>
          <p:cNvPr id="1023" name="그룹 1022"/>
          <p:cNvGrpSpPr/>
          <p:nvPr/>
        </p:nvGrpSpPr>
        <p:grpSpPr>
          <a:xfrm>
            <a:off x="425291" y="4640422"/>
            <a:ext cx="11341418" cy="1836578"/>
            <a:chOff x="425291" y="4640422"/>
            <a:chExt cx="11341418" cy="1836578"/>
          </a:xfrm>
        </p:grpSpPr>
        <p:pic>
          <p:nvPicPr>
            <p:cNvPr id="1022" name="그림 102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25291" y="4640422"/>
              <a:ext cx="11341418" cy="1836577"/>
            </a:xfrm>
            <a:prstGeom prst="rect">
              <a:avLst/>
            </a:prstGeom>
          </p:spPr>
        </p:pic>
        <p:sp>
          <p:nvSpPr>
            <p:cNvPr id="1016" name="가로 글상자 1015"/>
            <p:cNvSpPr txBox="1"/>
            <p:nvPr/>
          </p:nvSpPr>
          <p:spPr>
            <a:xfrm>
              <a:off x="9192683" y="5076825"/>
              <a:ext cx="2084917" cy="755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4400" b="0" i="0" u="none" strike="noStrike" kern="1200" cap="none" spc="0" normalizeH="0" baseline="0">
                  <a:solidFill>
                    <a:schemeClr val="lt1"/>
                  </a:solidFill>
                  <a:latin typeface="ONE 모바일고딕 Title"/>
                  <a:ea typeface="ONE 모바일고딕 Title"/>
                </a:rPr>
                <a:t>역량</a:t>
              </a:r>
            </a:p>
          </p:txBody>
        </p:sp>
        <p:sp>
          <p:nvSpPr>
            <p:cNvPr id="1018" name="가로 글상자 1017"/>
            <p:cNvSpPr txBox="1"/>
            <p:nvPr/>
          </p:nvSpPr>
          <p:spPr>
            <a:xfrm>
              <a:off x="1576916" y="5065501"/>
              <a:ext cx="7725834" cy="87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dk1"/>
                  </a:solidFill>
                  <a:latin typeface="KoPubWorld돋움체 Medium"/>
                  <a:ea typeface="KoPubWorld돋움체 Medium"/>
                </a:rPr>
                <a:t>불확실한 미래를 살아갈 학생이 자기주도적으로 사고하고</a:t>
              </a:r>
            </a:p>
            <a:p>
              <a:pPr marL="0" lv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600" b="0" i="0" u="none" strike="noStrike" kern="1200" cap="none" spc="0" normalizeH="0" baseline="0">
                  <a:solidFill>
                    <a:schemeClr val="dk1"/>
                  </a:solidFill>
                  <a:latin typeface="KoPubWorld돋움체 Medium"/>
                  <a:ea typeface="KoPubWorld돋움체 Medium"/>
                </a:rPr>
                <a:t>행동하며 지식과 실천의 통합을 추구하는</a:t>
              </a:r>
            </a:p>
          </p:txBody>
        </p:sp>
      </p:grpSp>
      <p:sp>
        <p:nvSpPr>
          <p:cNvPr id="1019" name="가로 글상자 1018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경기미래교육의 인재상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4" grpId="1" animBg="1"/>
      <p:bldP spid="10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가로 글상자 1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경기인성교육 목표와 추진 과제</a:t>
            </a:r>
          </a:p>
        </p:txBody>
      </p:sp>
      <p:sp>
        <p:nvSpPr>
          <p:cNvPr id="15" name="가로 글상자 14"/>
          <p:cNvSpPr txBox="1"/>
          <p:nvPr/>
        </p:nvSpPr>
        <p:spPr>
          <a:xfrm>
            <a:off x="1447800" y="1524000"/>
            <a:ext cx="7924800" cy="56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1A8185"/>
                </a:solidFill>
                <a:latin typeface="ONE 모바일고딕 Title"/>
                <a:ea typeface="ONE 모바일고딕 Title"/>
              </a:rPr>
              <a:t>경기인성교육</a:t>
            </a:r>
            <a:r>
              <a:rPr kumimoji="0" lang="ko-KR" altLang="en-US" sz="31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 목표</a:t>
            </a:r>
          </a:p>
        </p:txBody>
      </p:sp>
      <p:sp>
        <p:nvSpPr>
          <p:cNvPr id="17" name="가로 글상자 16"/>
          <p:cNvSpPr txBox="1"/>
          <p:nvPr/>
        </p:nvSpPr>
        <p:spPr>
          <a:xfrm>
            <a:off x="685800" y="1600200"/>
            <a:ext cx="60960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1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가로 글상자 13"/>
          <p:cNvSpPr txBox="1"/>
          <p:nvPr/>
        </p:nvSpPr>
        <p:spPr>
          <a:xfrm>
            <a:off x="1257300" y="513713"/>
            <a:ext cx="9817100" cy="6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8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경기인성교육 목표와 추진 과제</a:t>
            </a:r>
          </a:p>
        </p:txBody>
      </p:sp>
      <p:sp>
        <p:nvSpPr>
          <p:cNvPr id="15" name="가로 글상자 14"/>
          <p:cNvSpPr txBox="1"/>
          <p:nvPr/>
        </p:nvSpPr>
        <p:spPr>
          <a:xfrm>
            <a:off x="1447800" y="1524000"/>
            <a:ext cx="7924800" cy="56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1A8185"/>
                </a:solidFill>
                <a:latin typeface="ONE 모바일고딕 Title"/>
                <a:ea typeface="ONE 모바일고딕 Title"/>
              </a:rPr>
              <a:t>경기인성교육</a:t>
            </a:r>
            <a:r>
              <a:rPr kumimoji="0" lang="ko-KR" altLang="en-US" sz="3100" b="0" i="0" u="none" strike="noStrike" kern="1200" cap="none" spc="0" normalizeH="0" baseline="0">
                <a:solidFill>
                  <a:schemeClr val="dk1"/>
                </a:solidFill>
                <a:latin typeface="ONE 모바일고딕 Title"/>
                <a:ea typeface="ONE 모바일고딕 Title"/>
              </a:rPr>
              <a:t> 추진 과제</a:t>
            </a:r>
          </a:p>
        </p:txBody>
      </p:sp>
      <p:sp>
        <p:nvSpPr>
          <p:cNvPr id="17" name="가로 글상자 16"/>
          <p:cNvSpPr txBox="1"/>
          <p:nvPr/>
        </p:nvSpPr>
        <p:spPr>
          <a:xfrm>
            <a:off x="685800" y="1600200"/>
            <a:ext cx="60960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1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1</a:t>
            </a:r>
          </a:p>
        </p:txBody>
      </p:sp>
      <p:sp>
        <p:nvSpPr>
          <p:cNvPr id="18" name="가로 글상자 17"/>
          <p:cNvSpPr txBox="1"/>
          <p:nvPr/>
        </p:nvSpPr>
        <p:spPr>
          <a:xfrm>
            <a:off x="609600" y="2438400"/>
            <a:ext cx="266700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 친화적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학교문화 조성</a:t>
            </a:r>
          </a:p>
        </p:txBody>
      </p:sp>
      <p:sp>
        <p:nvSpPr>
          <p:cNvPr id="19" name="가로 글상자 18"/>
          <p:cNvSpPr txBox="1"/>
          <p:nvPr/>
        </p:nvSpPr>
        <p:spPr>
          <a:xfrm>
            <a:off x="609600" y="3429000"/>
            <a:ext cx="2590800" cy="213169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1- 1 존중과 배려의 학교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 만들기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endParaRPr lang="ko-KR" altLang="en-US" sz="1600" baseline="0">
              <a:solidFill>
                <a:schemeClr val="dk1"/>
              </a:solidFill>
              <a:latin typeface="KoPubWorld돋움체 Bold"/>
              <a:ea typeface="KoPubWorld돋움체 Bold"/>
            </a:endParaRP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1-2 협력과 책임의 학교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 만들기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endParaRPr lang="ko-KR" altLang="en-US" sz="1600" baseline="0">
              <a:solidFill>
                <a:schemeClr val="dk1"/>
              </a:solidFill>
              <a:latin typeface="KoPubWorld돋움체 Bold"/>
              <a:ea typeface="KoPubWorld돋움체 Bold"/>
            </a:endParaRP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1-3 참여와 소통의</a:t>
            </a:r>
          </a:p>
        </p:txBody>
      </p:sp>
      <p:sp>
        <p:nvSpPr>
          <p:cNvPr id="20" name="가로 글상자 19"/>
          <p:cNvSpPr txBox="1"/>
          <p:nvPr/>
        </p:nvSpPr>
        <p:spPr>
          <a:xfrm>
            <a:off x="3390900" y="2438400"/>
            <a:ext cx="266700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기본 인성 함양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교육과정 운영</a:t>
            </a:r>
          </a:p>
        </p:txBody>
      </p:sp>
      <p:sp>
        <p:nvSpPr>
          <p:cNvPr id="21" name="가로 글상자 20"/>
          <p:cNvSpPr txBox="1"/>
          <p:nvPr/>
        </p:nvSpPr>
        <p:spPr>
          <a:xfrm>
            <a:off x="3390900" y="3429000"/>
            <a:ext cx="2590800" cy="24269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2-1 교육과정 연계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인성교육 활성화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endParaRPr lang="ko-KR" altLang="en-US" sz="1600" baseline="0">
              <a:solidFill>
                <a:schemeClr val="dk1"/>
              </a:solidFill>
              <a:latin typeface="KoPubWorld돋움체 Bold"/>
              <a:ea typeface="KoPubWorld돋움체 Bold"/>
            </a:endParaRP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2-2 인성교육 기반 수업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내실화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endParaRPr lang="ko-KR" altLang="en-US" sz="1600" baseline="0">
              <a:solidFill>
                <a:schemeClr val="dk1"/>
              </a:solidFill>
              <a:latin typeface="KoPubWorld돋움체 Bold"/>
              <a:ea typeface="KoPubWorld돋움체 Bold"/>
            </a:endParaRP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2-3 인성 중심 디지털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시민교육 지원</a:t>
            </a:r>
          </a:p>
        </p:txBody>
      </p:sp>
      <p:sp>
        <p:nvSpPr>
          <p:cNvPr id="22" name="가로 글상자 21"/>
          <p:cNvSpPr txBox="1"/>
          <p:nvPr/>
        </p:nvSpPr>
        <p:spPr>
          <a:xfrm>
            <a:off x="6162675" y="2438400"/>
            <a:ext cx="266700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가정 연계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인성교육 강화</a:t>
            </a:r>
          </a:p>
        </p:txBody>
      </p:sp>
      <p:sp>
        <p:nvSpPr>
          <p:cNvPr id="23" name="가로 글상자 22"/>
          <p:cNvSpPr txBox="1"/>
          <p:nvPr/>
        </p:nvSpPr>
        <p:spPr>
          <a:xfrm>
            <a:off x="6162675" y="3429000"/>
            <a:ext cx="2590800" cy="62459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4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3-1 가정과 학교가 함께 하는 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인성교육 활성화</a:t>
            </a:r>
          </a:p>
        </p:txBody>
      </p:sp>
      <p:sp>
        <p:nvSpPr>
          <p:cNvPr id="24" name="가로 글상자 23"/>
          <p:cNvSpPr txBox="1"/>
          <p:nvPr/>
        </p:nvSpPr>
        <p:spPr>
          <a:xfrm>
            <a:off x="6162675" y="4114800"/>
            <a:ext cx="2590800" cy="64203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0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3-1-1. 가정-학교가 함께하는 소통문화 확산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0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3-1-2. 가정-학교가 함께하는 인성교육 </a:t>
            </a:r>
            <a:r>
              <a:rPr lang="ko-KR" altLang="en-US" sz="105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운영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0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3-1-3. 학부모-학생 인성교육 실천학교 확대</a:t>
            </a:r>
          </a:p>
        </p:txBody>
      </p:sp>
      <p:sp>
        <p:nvSpPr>
          <p:cNvPr id="25" name="가로 글상자 24"/>
          <p:cNvSpPr txBox="1"/>
          <p:nvPr/>
        </p:nvSpPr>
        <p:spPr>
          <a:xfrm>
            <a:off x="6162675" y="4876800"/>
            <a:ext cx="2590800" cy="59041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4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3-2 학부모 인성교육 역량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4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강화 지원</a:t>
            </a:r>
          </a:p>
        </p:txBody>
      </p:sp>
      <p:sp>
        <p:nvSpPr>
          <p:cNvPr id="26" name="가로 글상자 25"/>
          <p:cNvSpPr txBox="1"/>
          <p:nvPr/>
        </p:nvSpPr>
        <p:spPr>
          <a:xfrm>
            <a:off x="6162675" y="5562600"/>
            <a:ext cx="2590800" cy="4648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00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3-2-1. 가정-학교가 함께하는 인성교육 체계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050" baseline="0" dirty="0">
                <a:solidFill>
                  <a:schemeClr val="dk1"/>
                </a:solidFill>
                <a:latin typeface="KoPubWorld돋움체 Bold"/>
                <a:ea typeface="KoPubWorld돋움체 Bold"/>
              </a:rPr>
              <a:t>3-2-2. 학부모의 인성교육 역량 강화</a:t>
            </a:r>
          </a:p>
        </p:txBody>
      </p:sp>
      <p:sp>
        <p:nvSpPr>
          <p:cNvPr id="27" name="가로 글상자 26"/>
          <p:cNvSpPr txBox="1"/>
          <p:nvPr/>
        </p:nvSpPr>
        <p:spPr>
          <a:xfrm>
            <a:off x="8943975" y="2438400"/>
            <a:ext cx="266700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인성교육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10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지원체계 구축</a:t>
            </a:r>
          </a:p>
        </p:txBody>
      </p:sp>
      <p:sp>
        <p:nvSpPr>
          <p:cNvPr id="28" name="가로 글상자 27"/>
          <p:cNvSpPr txBox="1"/>
          <p:nvPr/>
        </p:nvSpPr>
        <p:spPr>
          <a:xfrm>
            <a:off x="8943975" y="3429000"/>
            <a:ext cx="2590800" cy="15506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4-1 인성교육 협력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체계 구축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endParaRPr lang="ko-KR" altLang="en-US" sz="1600" baseline="0">
              <a:solidFill>
                <a:schemeClr val="dk1"/>
              </a:solidFill>
              <a:latin typeface="KoPubWorld돋움체 Bold"/>
              <a:ea typeface="KoPubWorld돋움체 Bold"/>
            </a:endParaRP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4-2 인성교육 교원</a:t>
            </a:r>
          </a:p>
          <a:p>
            <a:pPr lvl="0" latinLnBrk="1">
              <a:lnSpc>
                <a:spcPct val="120000"/>
              </a:lnSpc>
              <a:buNone/>
              <a:defRPr/>
            </a:pPr>
            <a:r>
              <a:rPr lang="ko-KR" altLang="en-US" sz="1600" baseline="0">
                <a:solidFill>
                  <a:schemeClr val="dk1"/>
                </a:solidFill>
                <a:latin typeface="KoPubWorld돋움체 Bold"/>
                <a:ea typeface="KoPubWorld돋움체 Bold"/>
              </a:rPr>
              <a:t>       역량 강화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가로 글상자 1002"/>
          <p:cNvSpPr txBox="1"/>
          <p:nvPr/>
        </p:nvSpPr>
        <p:spPr>
          <a:xfrm>
            <a:off x="9448800" y="1143000"/>
            <a:ext cx="1600200" cy="102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6200" b="0" i="0" u="none" strike="noStrike" kern="1200" cap="none" spc="0" normalizeH="0" baseline="0">
                <a:solidFill>
                  <a:srgbClr val="1A8185"/>
                </a:solidFill>
                <a:latin typeface="ONE 모바일고딕 Title"/>
                <a:ea typeface="ONE 모바일고딕 Title"/>
              </a:rPr>
              <a:t>3</a:t>
            </a:r>
          </a:p>
        </p:txBody>
      </p:sp>
      <p:sp>
        <p:nvSpPr>
          <p:cNvPr id="1004" name="가로 글상자 1003"/>
          <p:cNvSpPr txBox="1"/>
          <p:nvPr/>
        </p:nvSpPr>
        <p:spPr>
          <a:xfrm>
            <a:off x="1447798" y="2804160"/>
            <a:ext cx="807720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chemeClr val="lt1"/>
                </a:solidFill>
                <a:latin typeface="ONE 모바일고딕 Title"/>
                <a:ea typeface="ONE 모바일고딕 Title"/>
              </a:rPr>
              <a:t>가정에서의 인성교육 실천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1934</Words>
  <Application>Microsoft Office PowerPoint</Application>
  <PresentationFormat>와이드스크린</PresentationFormat>
  <Paragraphs>240</Paragraphs>
  <Slides>23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KoPubWorld돋움체 Bold</vt:lpstr>
      <vt:lpstr>KoPubWorld돋움체 Light</vt:lpstr>
      <vt:lpstr>KoPubWorld돋움체 Medium</vt:lpstr>
      <vt:lpstr>KoPubWorld바탕체 Light</vt:lpstr>
      <vt:lpstr>ONE 모바일고딕 Title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134</cp:revision>
  <dcterms:created xsi:type="dcterms:W3CDTF">2024-01-18T20:10:06Z</dcterms:created>
  <dcterms:modified xsi:type="dcterms:W3CDTF">2024-04-21T07:51:58Z</dcterms:modified>
  <cp:version/>
</cp:coreProperties>
</file>